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825" r:id="rId3"/>
    <p:sldId id="2082" r:id="rId4"/>
    <p:sldId id="259" r:id="rId5"/>
    <p:sldId id="261" r:id="rId6"/>
    <p:sldId id="2136" r:id="rId7"/>
    <p:sldId id="2083" r:id="rId8"/>
    <p:sldId id="2081" r:id="rId9"/>
    <p:sldId id="1980" r:id="rId10"/>
    <p:sldId id="2084" r:id="rId11"/>
    <p:sldId id="2143" r:id="rId12"/>
    <p:sldId id="813" r:id="rId13"/>
    <p:sldId id="285" r:id="rId14"/>
    <p:sldId id="304" r:id="rId15"/>
    <p:sldId id="815" r:id="rId16"/>
    <p:sldId id="2062" r:id="rId17"/>
    <p:sldId id="1952" r:id="rId18"/>
    <p:sldId id="2063" r:id="rId19"/>
    <p:sldId id="2137" r:id="rId20"/>
    <p:sldId id="2089" r:id="rId21"/>
    <p:sldId id="2090" r:id="rId22"/>
    <p:sldId id="305" r:id="rId23"/>
    <p:sldId id="2148" r:id="rId24"/>
    <p:sldId id="276" r:id="rId25"/>
    <p:sldId id="2147" r:id="rId26"/>
    <p:sldId id="308" r:id="rId27"/>
    <p:sldId id="278" r:id="rId28"/>
    <p:sldId id="286" r:id="rId29"/>
    <p:sldId id="268" r:id="rId30"/>
    <p:sldId id="271" r:id="rId31"/>
    <p:sldId id="264" r:id="rId32"/>
    <p:sldId id="269" r:id="rId33"/>
    <p:sldId id="270" r:id="rId34"/>
    <p:sldId id="280" r:id="rId35"/>
    <p:sldId id="272" r:id="rId36"/>
    <p:sldId id="287" r:id="rId37"/>
    <p:sldId id="2111" r:id="rId38"/>
    <p:sldId id="2103" r:id="rId39"/>
    <p:sldId id="2102" r:id="rId40"/>
    <p:sldId id="2108" r:id="rId41"/>
    <p:sldId id="2104" r:id="rId42"/>
    <p:sldId id="2110" r:id="rId43"/>
    <p:sldId id="1062" r:id="rId44"/>
    <p:sldId id="1063" r:id="rId45"/>
    <p:sldId id="2097" r:id="rId46"/>
    <p:sldId id="2098" r:id="rId47"/>
    <p:sldId id="2099" r:id="rId48"/>
    <p:sldId id="2100" r:id="rId49"/>
    <p:sldId id="2150" r:id="rId50"/>
    <p:sldId id="214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043"/>
    <p:restoredTop sz="94519"/>
  </p:normalViewPr>
  <p:slideViewPr>
    <p:cSldViewPr snapToGrid="0">
      <p:cViewPr varScale="1">
        <p:scale>
          <a:sx n="291" d="100"/>
          <a:sy n="291" d="100"/>
        </p:scale>
        <p:origin x="16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7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81B910-969A-4A6E-89F8-9BFB1DE8590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923-7D2A-EC83-0F72-486907B0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9B4017BC-F819-9D26-78B6-3C3CA5A3C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37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B7B50D2-DE2F-DB84-9C70-B9368793A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8C24E51-0259-3E74-13F7-E2FFECA6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772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45</a:t>
            </a:fld>
            <a:endParaRPr lang="en-US" altLang="x-non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3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845D86-3088-F94E-9E13-1DB59550F17B}" type="slidenum">
              <a:rPr lang="en-US" altLang="x-none" sz="1200"/>
              <a:pPr eaLnBrk="1" hangingPunct="1"/>
              <a:t>46</a:t>
            </a:fld>
            <a:endParaRPr lang="en-US" altLang="x-non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45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47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61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8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CE8B-506A-10A2-D24E-BEFA8046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02D263-647D-0076-929F-AF5312596F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09C1625-2458-5873-C813-BFFE2269E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F634-8F09-A043-ADEB-87BACF55EC4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7F00-4338-324E-A6FD-72AE3B95BED9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7551-D18C-244E-8EE6-C14934F8177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B5F-CA77-3545-995D-EE0F5A661135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1F7D-7A5A-6546-97A2-0AE194EB742C}" type="datetime1">
              <a:rPr lang="en-US" smtClean="0"/>
              <a:t>7/21/25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759B-F918-A649-9B1D-EAA9D55A0857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A96E-F3B1-0744-9BE7-9EB7BD183C6C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BF305-79BD-4146-A287-42D4CBB086E2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rec-conf.org/lrec2004/doc/jelinek.pdf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/index.php?curid=9932243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aclanthology.org/J90-1003.pdf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eb.stanford.edu/~jurafsky/slp3/6.pdf#page=14.29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hyperlink" Target="https://aclanthology.org/J93-1001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J14-3009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6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hyperlink" Target="https://www.aclweb.org/adminwiki/index.php/ACL_Lifetime_Achievement_Award_Recipients" TargetMode="Externa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en.wikipedia.org/wiki/Independent_and_identically_distributed_random_variab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July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5B77-E025-04CE-1668-8DED77E2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5603-0CB6-664F-A64A-DD120D5C250F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0B46-546E-803C-9B88-4728843C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6C261-F537-DE62-3302-0F09CB50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88" y="4416097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Assume responsibility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97AB7-7C5A-2075-E6AB-47EB3C56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C7EBD-A475-9DA6-47B7-483EE54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04899-2CC6-26F2-9DBA-A014757B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809" y="136525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44DE71-B8E0-1CA5-D22D-BD26788F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are more fluent than trustworthy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7398C-93B4-D6F4-6216-99CD3D4C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Bots have amazing </a:t>
            </a:r>
          </a:p>
          <a:p>
            <a:pPr lvl="1"/>
            <a:r>
              <a:rPr lang="en-US" dirty="0"/>
              <a:t>Strengths: fluency</a:t>
            </a:r>
          </a:p>
          <a:p>
            <a:pPr lvl="1"/>
            <a:r>
              <a:rPr lang="en-US" dirty="0"/>
              <a:t>Weaknesses: trustworthiness (hallucinations)</a:t>
            </a:r>
          </a:p>
          <a:p>
            <a:r>
              <a:rPr lang="en-US" dirty="0"/>
              <a:t>On the Dangers of Stochastic Parrots: </a:t>
            </a:r>
          </a:p>
          <a:p>
            <a:pPr lvl="1"/>
            <a:r>
              <a:rPr lang="en-US" dirty="0"/>
              <a:t>Can Language Models Be Too Big? 🦜</a:t>
            </a:r>
          </a:p>
          <a:p>
            <a:r>
              <a:rPr lang="en-US" dirty="0"/>
              <a:t>Educational testing: </a:t>
            </a:r>
          </a:p>
          <a:p>
            <a:pPr lvl="1"/>
            <a:r>
              <a:rPr lang="en-US" dirty="0"/>
              <a:t>Measure vocabulary size</a:t>
            </a:r>
          </a:p>
          <a:p>
            <a:pPr lvl="1"/>
            <a:r>
              <a:rPr lang="en-US" dirty="0"/>
              <a:t>Assumption: Vocabulary size </a:t>
            </a:r>
            <a:r>
              <a:rPr lang="en-US" dirty="0">
                <a:sym typeface="Wingdings" pitchFamily="2" charset="2"/>
              </a:rPr>
              <a:t> “Intelligence”  Success in life</a:t>
            </a:r>
          </a:p>
          <a:p>
            <a:pPr lvl="1"/>
            <a:r>
              <a:rPr lang="en-US" dirty="0">
                <a:sym typeface="Wingdings" pitchFamily="2" charset="2"/>
              </a:rPr>
              <a:t>But vocabulary size depends on environment</a:t>
            </a:r>
          </a:p>
          <a:p>
            <a:pPr lvl="2"/>
            <a:r>
              <a:rPr lang="en-US" dirty="0">
                <a:sym typeface="Wingdings" pitchFamily="2" charset="2"/>
              </a:rPr>
              <a:t>“The million-word gap”</a:t>
            </a:r>
          </a:p>
          <a:p>
            <a:pPr lvl="2"/>
            <a:r>
              <a:rPr lang="en-US" dirty="0">
                <a:sym typeface="Wingdings" pitchFamily="2" charset="2"/>
              </a:rPr>
              <a:t>Children in richer homes  Hear more language  Larger vocabulary  More success</a:t>
            </a:r>
          </a:p>
          <a:p>
            <a:pPr lvl="1"/>
            <a:r>
              <a:rPr lang="en-US" dirty="0">
                <a:sym typeface="Wingdings" pitchFamily="2" charset="2"/>
              </a:rPr>
              <a:t>Note: bots have super-human vocabularies</a:t>
            </a:r>
          </a:p>
          <a:p>
            <a:pPr lvl="2"/>
            <a:r>
              <a:rPr lang="en-US" dirty="0">
                <a:sym typeface="Wingdings" pitchFamily="2" charset="2"/>
              </a:rPr>
              <a:t>Because they have been trained on more data</a:t>
            </a:r>
          </a:p>
          <a:p>
            <a:pPr lvl="3"/>
            <a:r>
              <a:rPr lang="en-US" dirty="0">
                <a:sym typeface="Wingdings" pitchFamily="2" charset="2"/>
              </a:rPr>
              <a:t>than people could read in a lifetime</a:t>
            </a:r>
          </a:p>
          <a:p>
            <a:pPr lvl="2"/>
            <a:r>
              <a:rPr lang="en-US" dirty="0">
                <a:sym typeface="Wingdings" pitchFamily="2" charset="2"/>
              </a:rPr>
              <a:t>Training: </a:t>
            </a:r>
            <a:r>
              <a:rPr lang="en-US" dirty="0"/>
              <a:t>Psychological Reality (?)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95450-C189-D03A-AA8F-B1C867A3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7EC3E-5BC7-B635-6394-26BA9CBA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0EE6-EAF6-80A9-D5AE-D86D80DB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DE083-BCA2-296D-3F9B-D3D8FB3D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028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F6545-65B4-0894-891C-8D96B0D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9DBA-E69F-1D48-98FC-9658F6159068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B0189-DA40-BD5E-7E20-E4D7ED15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12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1948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D97A3F-56FB-494C-B567-DBF23B089D6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8325" y="247650"/>
            <a:ext cx="851535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80B42655-014F-8B6F-82FD-823899E42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1" b="56416"/>
          <a:stretch>
            <a:fillRect/>
          </a:stretch>
        </p:blipFill>
        <p:spPr>
          <a:xfrm>
            <a:off x="160261" y="1972920"/>
            <a:ext cx="4314083" cy="27150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45A430-A318-2A88-6FEF-46D890ED4EAA}"/>
              </a:ext>
            </a:extLst>
          </p:cNvPr>
          <p:cNvSpPr/>
          <p:nvPr/>
        </p:nvSpPr>
        <p:spPr>
          <a:xfrm>
            <a:off x="3824157" y="5135090"/>
            <a:ext cx="921802" cy="43159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09189-D0FD-D256-5A70-8068456AC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473" y="1786147"/>
            <a:ext cx="2857500" cy="285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CE73D-EC4A-096E-32DC-3B9450722DFC}"/>
              </a:ext>
            </a:extLst>
          </p:cNvPr>
          <p:cNvSpPr txBox="1"/>
          <p:nvPr/>
        </p:nvSpPr>
        <p:spPr>
          <a:xfrm>
            <a:off x="8916515" y="4433725"/>
            <a:ext cx="3211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hlinkClick r:id="rId6"/>
              </a:rPr>
              <a:t>http://www.lrec-conf.org/lrec2004/doc/jelinek.pdf</a:t>
            </a:r>
            <a:r>
              <a:rPr lang="en-US" sz="1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9/15/17</a:t>
            </a:r>
          </a:p>
        </p:txBody>
      </p:sp>
      <p:sp>
        <p:nvSpPr>
          <p:cNvPr id="119810" name="Rectangle 2"/>
          <p:cNvSpPr>
            <a:spLocks noGrp="1"/>
          </p:cNvSpPr>
          <p:nvPr>
            <p:ph type="title"/>
          </p:nvPr>
        </p:nvSpPr>
        <p:spPr>
          <a:xfrm>
            <a:off x="588784" y="265430"/>
            <a:ext cx="11325179" cy="78494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“</a:t>
            </a:r>
            <a:r>
              <a:rPr lang="en-US" sz="4000" i="1" dirty="0"/>
              <a:t>It never pays to think until you’ve run out of data</a:t>
            </a:r>
            <a:r>
              <a:rPr lang="en-US" sz="4000" dirty="0"/>
              <a:t>” – Eric Brill</a:t>
            </a:r>
          </a:p>
        </p:txBody>
      </p:sp>
      <p:pic>
        <p:nvPicPr>
          <p:cNvPr id="119811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743200" y="1447801"/>
            <a:ext cx="6324600" cy="5059363"/>
          </a:xfrm>
          <a:noFill/>
          <a:ln/>
        </p:spPr>
      </p:pic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437128" y="71735"/>
            <a:ext cx="53436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itchFamily="18" charset="0"/>
              </a:rPr>
              <a:t>Banko &amp; Brill:  Mitigating the Paucity-of-Data Problem (HLT 2001)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2971800" y="5257800"/>
            <a:ext cx="6172200" cy="1264980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8044319" y="3297499"/>
            <a:ext cx="2695706" cy="830997"/>
          </a:xfrm>
          <a:prstGeom prst="wedgeRectCallout">
            <a:avLst>
              <a:gd name="adj1" fmla="val -62211"/>
              <a:gd name="adj2" fmla="val -4774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There is no data like more data</a:t>
            </a:r>
          </a:p>
        </p:txBody>
      </p:sp>
      <p:sp>
        <p:nvSpPr>
          <p:cNvPr id="119815" name="AutoShape 7"/>
          <p:cNvSpPr>
            <a:spLocks noChangeArrowheads="1"/>
          </p:cNvSpPr>
          <p:nvPr/>
        </p:nvSpPr>
        <p:spPr bwMode="auto">
          <a:xfrm>
            <a:off x="1752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 rot="16200000">
            <a:off x="9453563" y="4735512"/>
            <a:ext cx="3505200" cy="466725"/>
          </a:xfrm>
          <a:prstGeom prst="wedgeRectCallout">
            <a:avLst>
              <a:gd name="adj1" fmla="val -24005"/>
              <a:gd name="adj2" fmla="val -406604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4263025" y="1492251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/>
              <a:t>Moore’s Law Constant:</a:t>
            </a:r>
          </a:p>
          <a:p>
            <a:pPr algn="ctr"/>
            <a:r>
              <a:rPr lang="en-US" sz="2400"/>
              <a:t>Data Collection Rates </a:t>
            </a:r>
            <a:r>
              <a:rPr lang="en-US" sz="2400">
                <a:sym typeface="Wingdings" pitchFamily="2" charset="2"/>
              </a:rPr>
              <a:t> Improvement Rates 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BFE4D-A1F8-5398-07A3-3B786D2A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8" y="440237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  <p:bldP spid="119814" grpId="0" animBg="1"/>
      <p:bldP spid="119815" grpId="0" animBg="1"/>
      <p:bldP spid="119816" grpId="0" animBg="1"/>
      <p:bldP spid="1198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a number of people&#10;&#10;AI-generated content may be incorrect.">
            <a:extLst>
              <a:ext uri="{FF2B5EF4-FFF2-40B4-BE49-F238E27FC236}">
                <a16:creationId xmlns:a16="http://schemas.microsoft.com/office/drawing/2014/main" id="{0753C415-ED0F-4416-610F-64DDB009D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32116"/>
            <a:ext cx="5181600" cy="3738355"/>
          </a:xfrm>
        </p:spPr>
      </p:pic>
      <p:pic>
        <p:nvPicPr>
          <p:cNvPr id="8" name="Content Placeholder 7" descr="A graph of a graph of a fraction of empirical papers&#10;&#10;AI-generated content may be incorrect.">
            <a:extLst>
              <a:ext uri="{FF2B5EF4-FFF2-40B4-BE49-F238E27FC236}">
                <a16:creationId xmlns:a16="http://schemas.microsoft.com/office/drawing/2014/main" id="{80F6344C-262D-E5F7-6FB1-6D586A3E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5870"/>
            <a:ext cx="5181600" cy="4230847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8C621B-938F-4F1C-1D8B-CE0CD16D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692" y="0"/>
            <a:ext cx="1934308" cy="19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C78DA6-FEE7-8492-883D-BA2973C7D009}"/>
              </a:ext>
            </a:extLst>
          </p:cNvPr>
          <p:cNvCxnSpPr>
            <a:cxnSpLocks/>
          </p:cNvCxnSpPr>
          <p:nvPr/>
        </p:nvCxnSpPr>
        <p:spPr>
          <a:xfrm flipV="1">
            <a:off x="9167446" y="2426677"/>
            <a:ext cx="762000" cy="255563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1CE91C0-F127-1ADD-BEB9-D69993E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AC7B-4167-164F-B120-F12AEA5907CE}" type="datetime1">
              <a:rPr lang="en-US" smtClean="0"/>
              <a:t>7/21/25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084585F-A661-E540-DC7A-069EC036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0F76B0-3813-F684-19B8-9EDB9429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F3B6-9547-89C8-68F4-5CF6D5CFD048}"/>
              </a:ext>
            </a:extLst>
          </p:cNvPr>
          <p:cNvSpPr txBox="1">
            <a:spLocks/>
          </p:cNvSpPr>
          <p:nvPr/>
        </p:nvSpPr>
        <p:spPr>
          <a:xfrm>
            <a:off x="938213" y="2273397"/>
            <a:ext cx="5157787" cy="3684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Revival of rationalism (?)</a:t>
            </a:r>
          </a:p>
          <a:p>
            <a:pPr lvl="1"/>
            <a:r>
              <a:rPr lang="en-US" dirty="0"/>
              <a:t>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067ED-4BE3-BD3C-F051-D870AFF9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470"/>
            <a:ext cx="6816969" cy="1325563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Pendulum Swung Too Far</a:t>
            </a:r>
            <a:br>
              <a:rPr lang="en-US" sz="3100" dirty="0"/>
            </a:br>
            <a:r>
              <a:rPr lang="en-US" sz="3100" dirty="0"/>
              <a:t>Church, K. 2011. A Pendulum Swung Too Far. </a:t>
            </a:r>
            <a:r>
              <a:rPr lang="en-US" sz="3100" i="1" dirty="0"/>
              <a:t>Linguistic Issues in Language Technology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C38E7-CB1C-8FDB-B27B-183D3EA624CE}"/>
              </a:ext>
            </a:extLst>
          </p:cNvPr>
          <p:cNvSpPr/>
          <p:nvPr/>
        </p:nvSpPr>
        <p:spPr>
          <a:xfrm>
            <a:off x="419110" y="6190031"/>
            <a:ext cx="3916484" cy="507665"/>
          </a:xfrm>
          <a:prstGeom prst="wedgeRoundRectCallout">
            <a:avLst>
              <a:gd name="adj1" fmla="val -22947"/>
              <a:gd name="adj2" fmla="val -77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Students rebel every twenty years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76FAE09-B248-3608-8FB8-FDD03140656B}"/>
              </a:ext>
            </a:extLst>
          </p:cNvPr>
          <p:cNvSpPr/>
          <p:nvPr/>
        </p:nvSpPr>
        <p:spPr>
          <a:xfrm>
            <a:off x="4899498" y="6152530"/>
            <a:ext cx="4075004" cy="545166"/>
          </a:xfrm>
          <a:prstGeom prst="wedgeRoundRectCallout">
            <a:avLst>
              <a:gd name="adj1" fmla="val -60935"/>
              <a:gd name="adj2" fmla="val 8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Grandparents &amp; Grandchildren</a:t>
            </a:r>
          </a:p>
        </p:txBody>
      </p:sp>
    </p:spTree>
    <p:extLst>
      <p:ext uri="{BB962C8B-B14F-4D97-AF65-F5344CB8AC3E}">
        <p14:creationId xmlns:p14="http://schemas.microsoft.com/office/powerpoint/2010/main" val="16360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46FE6-B0E6-CEE0-2B52-D21D5D8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 in 1950s</a:t>
            </a:r>
            <a:br>
              <a:rPr lang="en-US" dirty="0"/>
            </a:br>
            <a:r>
              <a:rPr lang="en-US" sz="3600" dirty="0"/>
              <a:t>at Harvard (and later MIT &amp; Brown)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DF436-CD4F-03C9-3C40-B9FCF7808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49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George Miller (</a:t>
            </a:r>
            <a:r>
              <a:rPr lang="en-US" dirty="0" err="1"/>
              <a:t>CogSci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Noam Chomsky (Linguistics)</a:t>
            </a:r>
          </a:p>
          <a:p>
            <a:pPr lvl="1"/>
            <a:r>
              <a:rPr lang="en-US" dirty="0"/>
              <a:t>Marvin Minsky (AI)</a:t>
            </a:r>
          </a:p>
          <a:p>
            <a:r>
              <a:rPr lang="en-US" dirty="0" err="1"/>
              <a:t>CogSci</a:t>
            </a:r>
            <a:r>
              <a:rPr lang="en-US" dirty="0"/>
              <a:t>: Reaction to</a:t>
            </a:r>
          </a:p>
          <a:p>
            <a:pPr lvl="1"/>
            <a:r>
              <a:rPr lang="en-US" dirty="0"/>
              <a:t>Information Theory (Bell Labs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MIT)</a:t>
            </a:r>
          </a:p>
          <a:p>
            <a:pPr lvl="1"/>
            <a:r>
              <a:rPr lang="en-US" dirty="0"/>
              <a:t>Behaviorism</a:t>
            </a:r>
          </a:p>
          <a:p>
            <a:pPr lvl="2"/>
            <a:r>
              <a:rPr lang="en-US" dirty="0"/>
              <a:t>BF Skinner</a:t>
            </a:r>
          </a:p>
          <a:p>
            <a:pPr lvl="2"/>
            <a:r>
              <a:rPr lang="en-US" dirty="0"/>
              <a:t>My father (Russell Church)</a:t>
            </a:r>
          </a:p>
          <a:p>
            <a:pPr lvl="3"/>
            <a:r>
              <a:rPr lang="en-US" dirty="0"/>
              <a:t>Q: Have I been in a Skinner box?</a:t>
            </a:r>
          </a:p>
          <a:p>
            <a:pPr lvl="3"/>
            <a:r>
              <a:rPr lang="en-US" dirty="0"/>
              <a:t>A: Yes</a:t>
            </a:r>
          </a:p>
          <a:p>
            <a:pPr lvl="1"/>
            <a:r>
              <a:rPr lang="en-US" dirty="0"/>
              <a:t>Empiricism</a:t>
            </a:r>
          </a:p>
          <a:p>
            <a:pPr lvl="2"/>
            <a:r>
              <a:rPr lang="en-US" dirty="0"/>
              <a:t>Zipf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82A63B-AA2F-C811-364A-79721E3F4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3112" y="1313973"/>
            <a:ext cx="4314975" cy="4351338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EF0FD-4162-2ED7-4456-8B6B3A11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79147-3BCA-CD06-42B5-55F95E19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9EE07-C497-1F10-B7CF-4D1A9399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76359-6B5F-FB29-CC95-782EB18A20E7}"/>
              </a:ext>
            </a:extLst>
          </p:cNvPr>
          <p:cNvSpPr txBox="1"/>
          <p:nvPr/>
        </p:nvSpPr>
        <p:spPr>
          <a:xfrm>
            <a:off x="4976445" y="5525353"/>
            <a:ext cx="721555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Original: </a:t>
            </a:r>
            <a:r>
              <a:rPr lang="en-US" sz="1600" dirty="0" err="1"/>
              <a:t>AndreasJS</a:t>
            </a:r>
            <a:r>
              <a:rPr lang="en-US" sz="1600" dirty="0"/>
              <a:t> Vector: </a:t>
            </a:r>
            <a:r>
              <a:rPr lang="en-US" sz="1600" dirty="0" err="1"/>
              <a:t>Pixelsquid</a:t>
            </a:r>
            <a:r>
              <a:rPr lang="en-US" sz="1600" dirty="0"/>
              <a:t> - This file was derived from: Skinner box scheme 01.png:  by </a:t>
            </a:r>
            <a:r>
              <a:rPr lang="en-US" sz="1600" dirty="0" err="1"/>
              <a:t>AndreasJS</a:t>
            </a:r>
            <a:r>
              <a:rPr lang="en-US" sz="1600" dirty="0"/>
              <a:t>, CC BY-SA 3.0, </a:t>
            </a:r>
            <a:r>
              <a:rPr lang="en-US" sz="1600" dirty="0">
                <a:hlinkClick r:id="rId4"/>
              </a:rPr>
              <a:t>https://commons.wikimedia.org/w/index.php?curid=99322433</a:t>
            </a:r>
            <a:r>
              <a:rPr lang="en-US" sz="1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F197B-35F8-21AB-DBAE-202CFBA11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028" y="5092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230320D4-3475-7E2D-A8A4-ABDBF3BA8A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3448" cy="6911348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F76B30-5F98-97A0-860D-31D1D66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15" y="0"/>
            <a:ext cx="3121229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D8973-2D72-DD9A-A59D-1805918FC65D}"/>
              </a:ext>
            </a:extLst>
          </p:cNvPr>
          <p:cNvSpPr/>
          <p:nvPr/>
        </p:nvSpPr>
        <p:spPr>
          <a:xfrm>
            <a:off x="3223346" y="1964702"/>
            <a:ext cx="746770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CF69-FC35-B873-8423-B883FE3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211E8-6A46-7D37-159C-0A6938B6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FDC-F258-5BE8-37CF-B2C46D55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7E20D9-559F-FF53-A1A9-1A81897A9AEF}"/>
              </a:ext>
            </a:extLst>
          </p:cNvPr>
          <p:cNvSpPr/>
          <p:nvPr/>
        </p:nvSpPr>
        <p:spPr>
          <a:xfrm>
            <a:off x="3089982" y="1485731"/>
            <a:ext cx="1479225" cy="3386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BBC6-C380-1C63-71EC-3FC2949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98055-B281-ACC5-4CA2-EB18B94B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5FE33-9199-5D71-131D-93C5EFDE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A96-EE46-8809-029B-B341820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9" name="Content Placeholder 8" descr="A person smiling in front of a book&#10;&#10;AI-generated content may be incorrect.">
            <a:extLst>
              <a:ext uri="{FF2B5EF4-FFF2-40B4-BE49-F238E27FC236}">
                <a16:creationId xmlns:a16="http://schemas.microsoft.com/office/drawing/2014/main" id="{1F35AFDB-4506-FC27-9A1F-322B24599B3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39970" y="136525"/>
            <a:ext cx="11324492" cy="6158385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5188C5-C1F8-0D98-8D50-D57075031BF5}"/>
              </a:ext>
            </a:extLst>
          </p:cNvPr>
          <p:cNvSpPr/>
          <p:nvPr/>
        </p:nvSpPr>
        <p:spPr>
          <a:xfrm>
            <a:off x="10257136" y="4542439"/>
            <a:ext cx="641641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A6843-6CCA-850E-C399-404A8D5E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52F9-2619-F893-4A67-3D11405A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7E0B-6CAD-ACEA-0A7F-177A1A5E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3559-C5CC-3F7D-6C84-9E61A0532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CF1A-3D99-98F8-70C3-10C9BFA3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E470E-780D-B304-34DC-2EEF9995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31520-CFAF-73E9-1A0D-4D9A7C65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90" y="5092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4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Background Reading for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PMI to Bots (optional)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1C77-CB9C-CD12-A1FE-D6AE7528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599A-F4C8-B6D8-61A2-B8CA7ABE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11C4334D-4954-E779-F1BE-1FB4A492C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3098350"/>
            <a:ext cx="4824046" cy="325800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548151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4EE62-3209-35FD-0018-572F36BA1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726" y="40600"/>
            <a:ext cx="1650273" cy="1650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0D02F-DDE0-81AB-B55B-13D01306E9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25" y="0"/>
            <a:ext cx="1508348" cy="1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/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6EECC-1BBE-AB87-AC3B-BD94A399B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92" y="50920"/>
            <a:ext cx="1953972" cy="19539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1132-25AB-E2EA-C9D2-29BB76E6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3005-19CA-DE79-27BC-50EEA6B4DB4B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ABF66A9E-06F4-CFD5-4202-DF06F6841922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FCA9-EC9F-7341-8F1B-A42D8692F37E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0788DECF-BC2D-CBD1-2946-5B3D1BC0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CF2E2C-A2ED-C96D-0D67-5FFDBADB3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 err="1"/>
              <a:t>Statified</a:t>
            </a:r>
            <a:r>
              <a:rPr lang="en-US" dirty="0"/>
              <a:t>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737D43-6DDF-A284-859C-3BE21D080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E1E6E-8395-E3AF-43B6-2E155170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43E03-0B26-2B80-A69E-3426BAAD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8EFF3E-0AA8-416B-5E25-B125254003B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3C140-A63E-7850-32BC-C48F39EE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750" y="0"/>
            <a:ext cx="1665249" cy="16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6858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Robert Mercer</a:t>
            </a:r>
            <a:br>
              <a:rPr lang="en-US" sz="3600" dirty="0"/>
            </a:br>
            <a:r>
              <a:rPr lang="en-US" sz="3600" dirty="0"/>
              <a:t>ACL Lifetime Achievement</a:t>
            </a:r>
            <a:endParaRPr lang="en-US" sz="24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44107" t="6657" r="15893" b="38419"/>
          <a:stretch>
            <a:fillRect/>
          </a:stretch>
        </p:blipFill>
        <p:spPr bwMode="auto">
          <a:xfrm>
            <a:off x="1524003" y="1676400"/>
            <a:ext cx="1034472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2516" y="4264060"/>
            <a:ext cx="4993065" cy="590745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D6F96F-6FC6-0395-4220-A2854B1A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167" y="44944"/>
            <a:ext cx="3370440" cy="3150996"/>
          </a:xfrm>
          <a:prstGeom prst="rect">
            <a:avLst/>
          </a:prstGeom>
        </p:spPr>
      </p:pic>
      <p:pic>
        <p:nvPicPr>
          <p:cNvPr id="8" name="Picture 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13324133-B3B1-7BBA-0609-EBBBFE74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460" y="3323064"/>
            <a:ext cx="4577147" cy="4122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8FD419-38D8-CA4F-FB68-0F1D4790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198" y="4950647"/>
            <a:ext cx="1862409" cy="1862409"/>
          </a:xfrm>
          <a:prstGeom prst="rect">
            <a:avLst/>
          </a:prstGeom>
        </p:spPr>
      </p:pic>
      <p:pic>
        <p:nvPicPr>
          <p:cNvPr id="11" name="Picture 10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67413740-716F-5AE6-B8EF-681EF3356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077"/>
            <a:ext cx="7257214" cy="289521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139BF-1E41-026E-F337-9385F1A331B2}"/>
              </a:ext>
            </a:extLst>
          </p:cNvPr>
          <p:cNvSpPr txBox="1"/>
          <p:nvPr/>
        </p:nvSpPr>
        <p:spPr>
          <a:xfrm>
            <a:off x="156117" y="1398999"/>
            <a:ext cx="6030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7"/>
              </a:rPr>
              <a:t>https://aclanthology.org/J93-1001.pdf</a:t>
            </a:r>
            <a:r>
              <a:rPr lang="en-US" sz="2800" dirty="0"/>
              <a:t> </a:t>
            </a:r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BC8C7534-BC25-1B09-B981-27F22669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204" y="48232"/>
            <a:ext cx="1366768" cy="136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F3F60-D683-21F7-E581-B48B06F5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EBCB0-F5F1-9F9B-0542-4CEEF9F1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79643-5DC6-7F67-DCB9-3E72CDC7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close-up of a letter&#10;&#10;AI-generated content may be incorrect.">
            <a:extLst>
              <a:ext uri="{FF2B5EF4-FFF2-40B4-BE49-F238E27FC236}">
                <a16:creationId xmlns:a16="http://schemas.microsoft.com/office/drawing/2014/main" id="{1DA352FB-DE8E-F235-64FB-B5D1E129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" y="-49697"/>
            <a:ext cx="10190330" cy="6907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48267-0B15-8EA1-5995-D99C33A9FFFC}"/>
              </a:ext>
            </a:extLst>
          </p:cNvPr>
          <p:cNvSpPr txBox="1"/>
          <p:nvPr/>
        </p:nvSpPr>
        <p:spPr>
          <a:xfrm>
            <a:off x="8351148" y="2289717"/>
            <a:ext cx="4044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https://aclanthology.org/J14-3009.pdf</a:t>
            </a:r>
            <a:r>
              <a:rPr lang="en-US" dirty="0"/>
              <a:t> </a:t>
            </a:r>
          </a:p>
        </p:txBody>
      </p:sp>
      <p:pic>
        <p:nvPicPr>
          <p:cNvPr id="75777" name="Picture 1">
            <a:extLst>
              <a:ext uri="{FF2B5EF4-FFF2-40B4-BE49-F238E27FC236}">
                <a16:creationId xmlns:a16="http://schemas.microsoft.com/office/drawing/2014/main" id="{34E5107F-7613-5D7C-1815-DB4C78A89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203" y="98131"/>
            <a:ext cx="2093456" cy="209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6EB1595-15AE-959B-36C2-DBDE6AE55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AF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32F230-5053-0E66-ABA7-04BC5F4CA2C6}"/>
              </a:ext>
            </a:extLst>
          </p:cNvPr>
          <p:cNvSpPr/>
          <p:nvPr/>
        </p:nvSpPr>
        <p:spPr>
          <a:xfrm>
            <a:off x="5698517" y="5320448"/>
            <a:ext cx="1661287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EC5ADF-82A2-4C76-DE11-A94ABE4EDD32}"/>
              </a:ext>
            </a:extLst>
          </p:cNvPr>
          <p:cNvSpPr/>
          <p:nvPr/>
        </p:nvSpPr>
        <p:spPr>
          <a:xfrm>
            <a:off x="5810773" y="5911590"/>
            <a:ext cx="1210035" cy="3082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BAF4025-F668-0FFF-73CB-81E577D14EB0}"/>
              </a:ext>
            </a:extLst>
          </p:cNvPr>
          <p:cNvSpPr/>
          <p:nvPr/>
        </p:nvSpPr>
        <p:spPr>
          <a:xfrm>
            <a:off x="7619082" y="3214148"/>
            <a:ext cx="1068635" cy="545166"/>
          </a:xfrm>
          <a:prstGeom prst="wedgeRoundRectCallout">
            <a:avLst>
              <a:gd name="adj1" fmla="val 60528"/>
              <a:gd name="adj2" fmla="val 1151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2014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B5A252DD-3E8B-4AEE-1B8E-084CAE7A6093}"/>
              </a:ext>
            </a:extLst>
          </p:cNvPr>
          <p:cNvSpPr/>
          <p:nvPr/>
        </p:nvSpPr>
        <p:spPr>
          <a:xfrm>
            <a:off x="7619082" y="3214147"/>
            <a:ext cx="1068635" cy="545166"/>
          </a:xfrm>
          <a:prstGeom prst="wedgeRoundRectCallout">
            <a:avLst>
              <a:gd name="adj1" fmla="val 253367"/>
              <a:gd name="adj2" fmla="val -15896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2014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81A672-C1B9-8AAA-3FEF-F98F9C5B54C8}"/>
              </a:ext>
            </a:extLst>
          </p:cNvPr>
          <p:cNvSpPr/>
          <p:nvPr/>
        </p:nvSpPr>
        <p:spPr>
          <a:xfrm>
            <a:off x="752580" y="2756410"/>
            <a:ext cx="2369761" cy="78967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7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2B32F9-9CF5-4838-9DCC-7F22526C3CF0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3072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dirty="0"/>
              <a:t>Workshop in Memory of “Chuck” Fillmore</a:t>
            </a:r>
            <a:br>
              <a:rPr lang="en-US" sz="3200" dirty="0"/>
            </a:br>
            <a:r>
              <a:rPr lang="en-US" sz="3200" dirty="0"/>
              <a:t>Migration from the cold: Minnesota </a:t>
            </a:r>
            <a:r>
              <a:rPr lang="en-US" sz="3200" dirty="0">
                <a:sym typeface="Wingdings" pitchFamily="2" charset="2"/>
              </a:rPr>
              <a:t> Berkeley</a:t>
            </a:r>
            <a:endParaRPr lang="en-US" sz="3200" dirty="0"/>
          </a:p>
        </p:txBody>
      </p:sp>
      <p:pic>
        <p:nvPicPr>
          <p:cNvPr id="8" name="FillmoresMove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5600" y="1295400"/>
            <a:ext cx="6553200" cy="491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3BE114-9121-4F71-629E-1C03FD2A47C7}"/>
              </a:ext>
            </a:extLst>
          </p:cNvPr>
          <p:cNvSpPr txBox="1"/>
          <p:nvPr/>
        </p:nvSpPr>
        <p:spPr>
          <a:xfrm>
            <a:off x="1647035" y="6330434"/>
            <a:ext cx="9753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https://www.aclweb.org/adminwiki/index.php/ACL_Lifetime_Achievement_Award_Recipients</a:t>
            </a:r>
            <a:r>
              <a:rPr lang="en-US" dirty="0"/>
              <a:t> </a:t>
            </a:r>
          </a:p>
        </p:txBody>
      </p:sp>
      <p:pic>
        <p:nvPicPr>
          <p:cNvPr id="77826" name="Picture 2">
            <a:extLst>
              <a:ext uri="{FF2B5EF4-FFF2-40B4-BE49-F238E27FC236}">
                <a16:creationId xmlns:a16="http://schemas.microsoft.com/office/drawing/2014/main" id="{132D4A53-59C1-5163-A4B1-3057FE34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138" y="4712206"/>
            <a:ext cx="1521398" cy="152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4369FE-B1F6-4596-A7BF-340177E23353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2772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“Minnesota Nice”</a:t>
            </a:r>
            <a:br>
              <a:rPr lang="en-US" sz="4000"/>
            </a:br>
            <a:r>
              <a:rPr lang="en-US" sz="2800"/>
              <a:t>(Stereotypes aren’t nice, but…)</a:t>
            </a:r>
          </a:p>
        </p:txBody>
      </p:sp>
      <p:pic>
        <p:nvPicPr>
          <p:cNvPr id="32773" name="Picture 5" descr="Picture 1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252538"/>
            <a:ext cx="9144000" cy="568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6D5E2-F47A-4302-A833-CA169F00DEFF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4820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“Minnesota Nice” Version</a:t>
            </a:r>
          </a:p>
        </p:txBody>
      </p:sp>
      <p:sp>
        <p:nvSpPr>
          <p:cNvPr id="34821" name="Rectang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Of the story of Chuck’s migration from Minnesota to Berkeley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1FFB70-7DE1-49D0-88AE-E14996B51883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6868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pPr marL="342900" indent="-342900"/>
            <a:r>
              <a:rPr lang="en-US" sz="2800">
                <a:solidFill>
                  <a:srgbClr val="000000"/>
                </a:solidFill>
              </a:rPr>
              <a:t>Self-deprecating humor (but don’t you believe it)</a:t>
            </a:r>
          </a:p>
        </p:txBody>
      </p:sp>
      <p:pic>
        <p:nvPicPr>
          <p:cNvPr id="3" name="case4caseV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9400" y="1089991"/>
            <a:ext cx="6553200" cy="491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ACEA6E-D606-481E-BD0A-28CCEF755663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891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The Significance of </a:t>
            </a:r>
            <a:r>
              <a:rPr lang="en-US" sz="4000" i="1"/>
              <a:t>Case for Case</a:t>
            </a:r>
            <a:r>
              <a:rPr lang="en-US" sz="4000"/>
              <a:t>: C4C</a:t>
            </a:r>
          </a:p>
        </p:txBody>
      </p:sp>
      <p:sp>
        <p:nvSpPr>
          <p:cNvPr id="31746" name="Rectang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many of us in my generation, </a:t>
            </a:r>
          </a:p>
          <a:p>
            <a:pPr lvl="1"/>
            <a:r>
              <a:rPr lang="en-US"/>
              <a:t>C4C was the introduction to a world </a:t>
            </a:r>
          </a:p>
          <a:p>
            <a:pPr lvl="1"/>
            <a:r>
              <a:rPr lang="en-US"/>
              <a:t>beyond Rationalism and Chomsky</a:t>
            </a:r>
          </a:p>
          <a:p>
            <a:r>
              <a:rPr lang="en-US"/>
              <a:t>This was especially the case for me, </a:t>
            </a:r>
          </a:p>
          <a:p>
            <a:pPr lvl="1"/>
            <a:r>
              <a:rPr lang="en-US"/>
              <a:t>since I was studying at MIT, </a:t>
            </a:r>
          </a:p>
          <a:p>
            <a:pPr lvl="1"/>
            <a:r>
              <a:rPr lang="en-US"/>
              <a:t>where we learned many things</a:t>
            </a:r>
          </a:p>
          <a:p>
            <a:pPr lvl="1"/>
            <a:r>
              <a:rPr lang="en-US"/>
              <a:t>(but not Empiricism).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161664-3B1B-4CCA-9662-D9937997155C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09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/>
              <a:t>Case for Case</a:t>
            </a:r>
            <a:r>
              <a:rPr lang="en-US"/>
              <a:t> (C4C): Practical Apps</a:t>
            </a:r>
          </a:p>
        </p:txBody>
      </p:sp>
      <p:sp>
        <p:nvSpPr>
          <p:cNvPr id="4096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Information Extraction (MUC)</a:t>
            </a:r>
          </a:p>
          <a:p>
            <a:pPr eaLnBrk="1" hangingPunct="1"/>
            <a:r>
              <a:rPr lang="en-US"/>
              <a:t>Semantic Role Labeling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Key Question: Who did what to whom?</a:t>
            </a:r>
          </a:p>
          <a:p>
            <a:pPr lvl="1" eaLnBrk="1" hangingPunct="1"/>
            <a:r>
              <a:rPr lang="en-US"/>
              <a:t>Not: What is the NP and the VP of 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sign&#10;&#10;AI-generated content may be incorrect.">
            <a:extLst>
              <a:ext uri="{FF2B5EF4-FFF2-40B4-BE49-F238E27FC236}">
                <a16:creationId xmlns:a16="http://schemas.microsoft.com/office/drawing/2014/main" id="{417E031E-BB47-F878-5869-0B909F55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3"/>
          <a:stretch>
            <a:fillRect/>
          </a:stretch>
        </p:blipFill>
        <p:spPr>
          <a:xfrm>
            <a:off x="47897" y="82730"/>
            <a:ext cx="4133665" cy="992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4C7CC-20C8-8C9C-3C8F-6888C6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77" y="715464"/>
            <a:ext cx="6762795" cy="1325563"/>
          </a:xfrm>
          <a:ln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Chapter 6: </a:t>
            </a:r>
            <a:br>
              <a:rPr lang="en-US" sz="3600" dirty="0"/>
            </a:br>
            <a:r>
              <a:rPr lang="en-US" sz="3600" dirty="0"/>
              <a:t>Vector Semantics and Embeddings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705909-9A49-21CC-1635-0D0A11172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4B7A-05F0-9158-D06C-DD3AEC7533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6.1: Lexical Semantics</a:t>
            </a:r>
          </a:p>
          <a:p>
            <a:r>
              <a:rPr lang="en-US" dirty="0"/>
              <a:t>6.2: Vector Semantics</a:t>
            </a:r>
          </a:p>
          <a:p>
            <a:r>
              <a:rPr lang="en-US" dirty="0"/>
              <a:t>6.3: Words and Vectors</a:t>
            </a:r>
          </a:p>
          <a:p>
            <a:r>
              <a:rPr lang="en-US" dirty="0"/>
              <a:t>6.4: Cosines (Similarity)</a:t>
            </a:r>
          </a:p>
          <a:p>
            <a:r>
              <a:rPr lang="en-US" dirty="0"/>
              <a:t>6.5: Term Weighting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6.6: Pointwise Mutual Information (PMI)</a:t>
            </a:r>
          </a:p>
          <a:p>
            <a:r>
              <a:rPr lang="en-US" dirty="0"/>
              <a:t>6.7: Apps of TF-IDF &amp; PMI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B70BBF-B084-AA27-573E-6670713A0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Embeddings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4985E0-B7CB-1F58-908F-DBFE8ACDC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6.8: Word2Vec</a:t>
            </a:r>
          </a:p>
          <a:p>
            <a:r>
              <a:rPr lang="en-US" dirty="0"/>
              <a:t>6.9: Visualizing Embeddings</a:t>
            </a:r>
          </a:p>
          <a:p>
            <a:r>
              <a:rPr lang="en-US" dirty="0"/>
              <a:t>6.10: Semantic Properties of Embeddings</a:t>
            </a:r>
          </a:p>
          <a:p>
            <a:r>
              <a:rPr lang="en-US" dirty="0"/>
              <a:t>6.11: Bias and Embeddings</a:t>
            </a:r>
          </a:p>
          <a:p>
            <a:r>
              <a:rPr lang="en-US" dirty="0"/>
              <a:t>6.12: Evaluating Vector Models</a:t>
            </a:r>
          </a:p>
          <a:p>
            <a:r>
              <a:rPr lang="en-US" dirty="0"/>
              <a:t>6.13: Summary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80BA7-2FF8-53E8-BB7D-6479A145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B685F-C6C6-B596-CC03-8103C9D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70AF-B7D0-31B0-70C5-B40E5888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1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42EFBC-D102-424E-AE64-22F34A91F8D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4301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Commercial Information Extraction</a:t>
            </a:r>
          </a:p>
        </p:txBody>
      </p:sp>
      <p:pic>
        <p:nvPicPr>
          <p:cNvPr id="43013" name="Picture 5" descr="Picture 25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417639"/>
            <a:ext cx="9144000" cy="459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56A653-D39B-4715-A05D-2E7950AE38BA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506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Do Read “Case for Case”</a:t>
            </a:r>
            <a:endParaRPr lang="en-US" sz="28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914401"/>
            <a:ext cx="82296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endParaRPr lang="en-US"/>
          </a:p>
          <a:p>
            <a:pPr eaLnBrk="1" hangingPunct="1"/>
            <a:r>
              <a:rPr lang="en-US"/>
              <a:t>Great arg but also </a:t>
            </a:r>
          </a:p>
          <a:p>
            <a:pPr lvl="1" eaLnBrk="1" hangingPunct="1"/>
            <a:r>
              <a:rPr lang="en-US"/>
              <a:t>Demonstrates strong command of </a:t>
            </a:r>
          </a:p>
          <a:p>
            <a:pPr lvl="2" eaLnBrk="1" hangingPunct="1"/>
            <a:r>
              <a:rPr lang="en-US"/>
              <a:t>Classic literature as well as</a:t>
            </a:r>
          </a:p>
          <a:p>
            <a:pPr lvl="2" eaLnBrk="1" hangingPunct="1"/>
            <a:r>
              <a:rPr lang="en-US"/>
              <a:t>Linguistic facts</a:t>
            </a:r>
          </a:p>
          <a:p>
            <a:pPr eaLnBrk="1" hangingPunct="1"/>
            <a:r>
              <a:rPr lang="en-US"/>
              <a:t>Our field:</a:t>
            </a:r>
          </a:p>
          <a:p>
            <a:pPr lvl="1" eaLnBrk="1" hangingPunct="1"/>
            <a:r>
              <a:rPr lang="en-US"/>
              <a:t>Too “silo”-ed</a:t>
            </a:r>
          </a:p>
          <a:p>
            <a:pPr lvl="1" eaLnBrk="1" hangingPunct="1"/>
            <a:r>
              <a:rPr lang="en-US"/>
              <a:t>Too few citations to</a:t>
            </a:r>
          </a:p>
          <a:p>
            <a:pPr lvl="2" eaLnBrk="1" hangingPunct="1"/>
            <a:r>
              <a:rPr lang="en-US"/>
              <a:t>Classic literature, other fields and other types of facts</a:t>
            </a:r>
          </a:p>
          <a:p>
            <a:pPr eaLnBrk="1" hangingPunct="1"/>
            <a:r>
              <a:rPr lang="en-US"/>
              <a:t>We could use more “Minnesota Nice”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318257-293A-4C59-AFD6-095761D74A4D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710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Historical Motivation: A Case for Case</a:t>
            </a:r>
            <a:br>
              <a:rPr lang="en-US" sz="4000"/>
            </a:br>
            <a:r>
              <a:rPr lang="en-US" sz="4000"/>
              <a:t>From Morphology </a:t>
            </a:r>
            <a:r>
              <a:rPr lang="en-US" sz="4000">
                <a:sym typeface="Wingdings" pitchFamily="2" charset="2"/>
              </a:rPr>
              <a:t> MUC</a:t>
            </a:r>
            <a:endParaRPr lang="en-US" sz="24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>
              <a:buFont typeface="Arial"/>
              <a:buChar char="•"/>
              <a:defRPr/>
            </a:pPr>
            <a:r>
              <a:rPr lang="en-US" sz="3600" dirty="0"/>
              <a:t>Context Free Grammar is attractive for</a:t>
            </a:r>
          </a:p>
          <a:p>
            <a:pPr lvl="1">
              <a:buFont typeface="Arial"/>
              <a:buChar char="–"/>
              <a:defRPr/>
            </a:pPr>
            <a:r>
              <a:rPr lang="en-US" dirty="0" err="1"/>
              <a:t>Langs</a:t>
            </a:r>
            <a:r>
              <a:rPr lang="en-US" dirty="0"/>
              <a:t> with more word order and less morphology (English)</a:t>
            </a:r>
          </a:p>
          <a:p>
            <a:pPr>
              <a:buFont typeface="Arial"/>
              <a:buChar char="•"/>
              <a:defRPr/>
            </a:pPr>
            <a:r>
              <a:rPr lang="en-US" sz="3600" dirty="0"/>
              <a:t>But Case Grammar is attractive for </a:t>
            </a:r>
          </a:p>
          <a:p>
            <a:pPr lvl="1">
              <a:buFont typeface="Arial"/>
              <a:buChar char="–"/>
              <a:defRPr/>
            </a:pPr>
            <a:r>
              <a:rPr lang="en-US" dirty="0" err="1"/>
              <a:t>Langs</a:t>
            </a:r>
            <a:r>
              <a:rPr lang="en-US" dirty="0"/>
              <a:t> with more morphology and less word order</a:t>
            </a:r>
          </a:p>
          <a:p>
            <a:pPr lvl="1">
              <a:buFont typeface="Arial"/>
              <a:buChar char="–"/>
              <a:defRPr/>
            </a:pPr>
            <a:r>
              <a:rPr lang="en-US" dirty="0"/>
              <a:t>Examples: Latin, Greek &amp; Japanese</a:t>
            </a:r>
          </a:p>
          <a:p>
            <a:pPr>
              <a:buFont typeface="Arial"/>
              <a:buChar char="•"/>
              <a:defRPr/>
            </a:pPr>
            <a:r>
              <a:rPr lang="en-US" sz="3568" dirty="0"/>
              <a:t>Latin (over-simplified):</a:t>
            </a:r>
          </a:p>
          <a:p>
            <a:pPr lvl="1">
              <a:buFont typeface="Arial"/>
              <a:buChar char="–"/>
              <a:defRPr/>
            </a:pPr>
            <a:r>
              <a:rPr lang="en-US" sz="2378" dirty="0"/>
              <a:t>Subject: Nominative case</a:t>
            </a:r>
          </a:p>
          <a:p>
            <a:pPr lvl="1">
              <a:buFont typeface="Arial"/>
              <a:buChar char="–"/>
              <a:defRPr/>
            </a:pPr>
            <a:r>
              <a:rPr lang="en-US" sz="2378" dirty="0"/>
              <a:t>Object: Accusative case</a:t>
            </a:r>
          </a:p>
          <a:p>
            <a:pPr lvl="1">
              <a:buFont typeface="Arial"/>
              <a:buChar char="–"/>
              <a:defRPr/>
            </a:pPr>
            <a:r>
              <a:rPr lang="en-US" sz="2378" dirty="0"/>
              <a:t>Indirect Object: Dative case</a:t>
            </a:r>
          </a:p>
          <a:p>
            <a:pPr lvl="1">
              <a:buFont typeface="Arial"/>
              <a:buChar char="–"/>
              <a:defRPr/>
            </a:pPr>
            <a:r>
              <a:rPr lang="en-US" sz="2378" dirty="0"/>
              <a:t>Other </a:t>
            </a:r>
            <a:r>
              <a:rPr lang="en-US" sz="2378" dirty="0" err="1"/>
              <a:t>args</a:t>
            </a:r>
            <a:r>
              <a:rPr lang="en-US" sz="2378" dirty="0"/>
              <a:t>: Ablative case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83CD9-35DC-4BF9-AE6F-35965979205A}" type="slidenum">
              <a:rPr lang="en-US"/>
              <a:pPr>
                <a:defRPr/>
              </a:pPr>
              <a:t>33</a:t>
            </a:fld>
            <a:endParaRPr lang="en-US"/>
          </a:p>
        </p:txBody>
      </p:sp>
      <p:pic>
        <p:nvPicPr>
          <p:cNvPr id="49156" name="Picture 6" descr="Picture 2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6388" y="0"/>
            <a:ext cx="6805612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icture 19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6388" y="5289550"/>
            <a:ext cx="68580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6" descr="Picture 18.png"/>
          <p:cNvPicPr>
            <a:picLocks noChangeAspect="1"/>
          </p:cNvPicPr>
          <p:nvPr/>
        </p:nvPicPr>
        <p:blipFill>
          <a:blip r:embed="rId5"/>
          <a:srcRect t="-2580" b="5954"/>
          <a:stretch>
            <a:fillRect/>
          </a:stretch>
        </p:blipFill>
        <p:spPr bwMode="auto">
          <a:xfrm>
            <a:off x="4600576" y="838200"/>
            <a:ext cx="6067425" cy="432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A6FE5-1F17-46EF-B2DD-C753FB4FBFF1}" type="slidenum">
              <a:rPr lang="en-US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276822" y="1659291"/>
          <a:ext cx="8153401" cy="5257800"/>
        </p:xfrm>
        <a:graphic>
          <a:graphicData uri="http://schemas.openxmlformats.org/drawingml/2006/table">
            <a:tbl>
              <a:tblPr/>
              <a:tblGrid>
                <a:gridCol w="1502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3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556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latin typeface="Arial"/>
                          <a:ea typeface="MS Mincho"/>
                        </a:rPr>
                        <a:t>VERB</a:t>
                      </a:r>
                      <a:endParaRPr lang="en-US" sz="4000" dirty="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b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latin typeface="Arial"/>
                          <a:ea typeface="MS Mincho"/>
                        </a:rPr>
                        <a:t>BUYER</a:t>
                      </a:r>
                      <a:endParaRPr lang="en-US" sz="4000" dirty="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Arial"/>
                          <a:ea typeface="MS Mincho"/>
                        </a:rPr>
                        <a:t>GOODS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Arial"/>
                          <a:ea typeface="MS Mincho"/>
                        </a:rPr>
                        <a:t>SELLER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Arial"/>
                          <a:ea typeface="MS Mincho"/>
                        </a:rPr>
                        <a:t>MONEY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>
                          <a:latin typeface="Arial"/>
                          <a:ea typeface="MS Mincho"/>
                        </a:rPr>
                        <a:t>PLACE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518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>
                          <a:latin typeface="Arial"/>
                          <a:ea typeface="MS Mincho"/>
                        </a:rPr>
                        <a:t>buy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subject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object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from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for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at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518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>
                          <a:latin typeface="Arial"/>
                          <a:ea typeface="MS Mincho"/>
                        </a:rPr>
                        <a:t>sell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to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503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>
                          <a:latin typeface="Arial"/>
                          <a:ea typeface="MS Mincho"/>
                        </a:rPr>
                        <a:t>cost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indirect object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subject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object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at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04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>
                          <a:latin typeface="Arial"/>
                          <a:ea typeface="MS Mincho"/>
                        </a:rPr>
                        <a:t>spend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subject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on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>
                        <a:latin typeface="Arial"/>
                        <a:ea typeface="MS Mincho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latin typeface="Arial"/>
                          <a:ea typeface="MS Mincho"/>
                        </a:rPr>
                        <a:t>object</a:t>
                      </a:r>
                      <a:endParaRPr lang="en-US" sz="400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Arial"/>
                          <a:ea typeface="MS Mincho"/>
                        </a:rPr>
                        <a:t>at</a:t>
                      </a:r>
                      <a:endParaRPr lang="en-US" sz="4000" dirty="0">
                        <a:latin typeface="Times New Roman"/>
                        <a:ea typeface="PMingLiU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205" name="Rectangle 9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06" name="Rectangle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/>
              <a:t>C4C: Capturing Generalizations over Related Predicates &amp; Arguments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3581400" y="3733800"/>
            <a:ext cx="2057400" cy="609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Oval 4"/>
          <p:cNvSpPr>
            <a:spLocks noChangeArrowheads="1"/>
          </p:cNvSpPr>
          <p:nvPr/>
        </p:nvSpPr>
        <p:spPr bwMode="auto">
          <a:xfrm>
            <a:off x="3581400" y="5029200"/>
            <a:ext cx="2057400" cy="1219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97420-3B8D-43FF-88ED-CBF79D67EBBC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5734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sz="3200">
                <a:solidFill>
                  <a:srgbClr val="000000"/>
                </a:solidFill>
              </a:rPr>
              <a:t>Case Grammar </a:t>
            </a:r>
            <a:r>
              <a:rPr lang="en-US" sz="3200">
                <a:solidFill>
                  <a:srgbClr val="000000"/>
                </a:solidFill>
                <a:sym typeface="Wingdings" pitchFamily="2" charset="2"/>
              </a:rPr>
              <a:t> Frames / Lexicography</a:t>
            </a:r>
            <a:br>
              <a:rPr lang="en-US" sz="3200">
                <a:solidFill>
                  <a:srgbClr val="000000"/>
                </a:solidFill>
                <a:sym typeface="Wingdings" pitchFamily="2" charset="2"/>
              </a:rPr>
            </a:br>
            <a:r>
              <a:rPr lang="en-US" sz="2000">
                <a:solidFill>
                  <a:srgbClr val="000000"/>
                </a:solidFill>
              </a:rPr>
              <a:t>Valency </a:t>
            </a:r>
            <a:r>
              <a:rPr lang="en-US" sz="200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sz="2000">
                <a:solidFill>
                  <a:srgbClr val="000000"/>
                </a:solidFill>
              </a:rPr>
              <a:t>Scripts (Roger Schank) </a:t>
            </a:r>
            <a:r>
              <a:rPr lang="en-US" sz="2000">
                <a:solidFill>
                  <a:srgbClr val="000000"/>
                </a:solidFill>
                <a:sym typeface="Wingdings" pitchFamily="2" charset="2"/>
              </a:rPr>
              <a:t>/</a:t>
            </a:r>
            <a:r>
              <a:rPr lang="en-US" sz="2000">
                <a:solidFill>
                  <a:srgbClr val="000000"/>
                </a:solidFill>
              </a:rPr>
              <a:t> Lexicography (Sue Atkins)</a:t>
            </a: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52600" y="1447801"/>
            <a:ext cx="89154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400"/>
              <a:t>Valency: Predicates have args (optional &amp; required)</a:t>
            </a:r>
          </a:p>
          <a:p>
            <a:pPr lvl="1" eaLnBrk="1" hangingPunct="1"/>
            <a:r>
              <a:rPr lang="en-US" sz="1800"/>
              <a:t>Example: “give” requires 3 arguments: </a:t>
            </a:r>
          </a:p>
          <a:p>
            <a:pPr lvl="2" eaLnBrk="1" hangingPunct="1"/>
            <a:r>
              <a:rPr lang="en-US" sz="1600"/>
              <a:t>Agent (A), Object (O), and Beneficiary (B)</a:t>
            </a:r>
          </a:p>
          <a:p>
            <a:pPr lvl="2" eaLnBrk="1" hangingPunct="1"/>
            <a:r>
              <a:rPr lang="en-US" sz="1600"/>
              <a:t>Jones (A) gave money (O) to the school (B)</a:t>
            </a:r>
          </a:p>
          <a:p>
            <a:pPr lvl="1" eaLnBrk="1" hangingPunct="1"/>
            <a:r>
              <a:rPr lang="en-US" sz="1800"/>
              <a:t>Latin Morphology: Nominative, Accusative &amp; Dative</a:t>
            </a:r>
          </a:p>
          <a:p>
            <a:pPr eaLnBrk="1" hangingPunct="1"/>
            <a:r>
              <a:rPr lang="en-US"/>
              <a:t>Frames</a:t>
            </a:r>
          </a:p>
          <a:p>
            <a:pPr lvl="1" eaLnBrk="1" hangingPunct="1"/>
            <a:r>
              <a:rPr lang="en-US"/>
              <a:t>Commercial Transaction Frame: Buy/Sell/Pay/Spend</a:t>
            </a:r>
          </a:p>
          <a:p>
            <a:pPr lvl="1" eaLnBrk="1" hangingPunct="1"/>
            <a:r>
              <a:rPr lang="en-US" sz="2000" i="1"/>
              <a:t>Save</a:t>
            </a:r>
            <a:r>
              <a:rPr lang="en-US" sz="2000"/>
              <a:t> &lt;good thing&gt; </a:t>
            </a:r>
            <a:r>
              <a:rPr lang="en-US" sz="2000" i="1"/>
              <a:t>from</a:t>
            </a:r>
            <a:r>
              <a:rPr lang="en-US" sz="2000"/>
              <a:t> &lt;bad situation&gt;</a:t>
            </a:r>
          </a:p>
          <a:p>
            <a:pPr lvl="1" eaLnBrk="1" hangingPunct="1"/>
            <a:r>
              <a:rPr lang="en-US" sz="2000" i="1"/>
              <a:t>Risk</a:t>
            </a:r>
            <a:r>
              <a:rPr lang="en-US" sz="2000"/>
              <a:t> &lt;valued object&gt; </a:t>
            </a:r>
            <a:r>
              <a:rPr lang="en-US" sz="2000" i="1"/>
              <a:t>for</a:t>
            </a:r>
            <a:r>
              <a:rPr lang="en-US" sz="2000"/>
              <a:t> &lt;situation&gt;|&lt;purpose&gt;|&lt;beneficiary&gt;|&lt;motivation&gt;</a:t>
            </a:r>
          </a:p>
          <a:p>
            <a:pPr eaLnBrk="1" hangingPunct="1"/>
            <a:r>
              <a:rPr lang="en-US"/>
              <a:t>Collocations &amp; Typical predicate argument relations:</a:t>
            </a:r>
          </a:p>
          <a:p>
            <a:pPr lvl="1" eaLnBrk="1" hangingPunct="1"/>
            <a:r>
              <a:rPr lang="en-US" sz="2000" i="1"/>
              <a:t>Save whales from extinction</a:t>
            </a:r>
            <a:r>
              <a:rPr lang="en-US" sz="2000"/>
              <a:t> (not vice versa)</a:t>
            </a:r>
          </a:p>
          <a:p>
            <a:pPr lvl="1" eaLnBrk="1" hangingPunct="1"/>
            <a:r>
              <a:rPr lang="en-US" sz="2000" i="1"/>
              <a:t>Ready to risk everything for what he believes</a:t>
            </a:r>
          </a:p>
          <a:p>
            <a:pPr eaLnBrk="1" hangingPunct="1"/>
            <a:r>
              <a:rPr lang="en-US" sz="2400"/>
              <a:t>Representation Challenges:  What matters for practical apps/NLU?</a:t>
            </a:r>
          </a:p>
          <a:p>
            <a:pPr lvl="1" eaLnBrk="1" hangingPunct="1"/>
            <a:r>
              <a:rPr lang="en-US" sz="2000"/>
              <a:t>Stats on POS?  Word order?  Frames (typical predicate-args/collocations)?  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C03CFAB-1349-CABB-8A0A-248CCAF5D501}"/>
              </a:ext>
            </a:extLst>
          </p:cNvPr>
          <p:cNvSpPr/>
          <p:nvPr/>
        </p:nvSpPr>
        <p:spPr>
          <a:xfrm>
            <a:off x="585834" y="4396552"/>
            <a:ext cx="1068635" cy="545166"/>
          </a:xfrm>
          <a:prstGeom prst="wedgeRoundRectCallout">
            <a:avLst>
              <a:gd name="adj1" fmla="val 96424"/>
              <a:gd name="adj2" fmla="val 1449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Hanks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D384D6-56CE-7C12-3DE2-F2E42BEFACE9}"/>
              </a:ext>
            </a:extLst>
          </p:cNvPr>
          <p:cNvSpPr/>
          <p:nvPr/>
        </p:nvSpPr>
        <p:spPr>
          <a:xfrm>
            <a:off x="7695281" y="4669135"/>
            <a:ext cx="2099950" cy="598077"/>
          </a:xfrm>
          <a:prstGeom prst="wedgeRoundRectCallout">
            <a:avLst>
              <a:gd name="adj1" fmla="val -74710"/>
              <a:gd name="adj2" fmla="val 20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Fillmore &amp; Atkins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12/1/2017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312A1-A9DA-4F6D-B769-354AE484542B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6144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ym typeface="Wingdings" pitchFamily="2" charset="2"/>
              </a:rPr>
              <a:t>When can we expect to learn frames?</a:t>
            </a: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1981200" y="1600200"/>
            <a:ext cx="82296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Corpus-size requirements: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err="1">
                <a:sym typeface="Wingdings" pitchFamily="2" charset="2"/>
              </a:rPr>
              <a:t>freq</a:t>
            </a:r>
            <a:r>
              <a:rPr lang="en-US" sz="1800" dirty="0">
                <a:sym typeface="Wingdings" pitchFamily="2" charset="2"/>
              </a:rPr>
              <a:t>(content words) ≈ parts per million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1970s Corpora: 1 M words (Brown Corpus)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Large enough to make a list of common content words 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1990s: 100 M words (British National Corpus)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Large enough to see associations of common predicates with function words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“save” + “from”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sym typeface="Wingdings" pitchFamily="2" charset="2"/>
              </a:rPr>
              <a:t>Useful for parsing phrasal verbs: </a:t>
            </a:r>
            <a:r>
              <a:rPr lang="en-US" sz="1800" b="1" dirty="0">
                <a:sym typeface="Wingdings" pitchFamily="2" charset="2"/>
              </a:rPr>
              <a:t>V NP P</a:t>
            </a:r>
            <a:r>
              <a:rPr lang="en-US" sz="1800" dirty="0">
                <a:sym typeface="Wingdings" pitchFamily="2" charset="2"/>
              </a:rPr>
              <a:t> (Hindle &amp; Rooth, 1993)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Most parsers are trained on Brown Corpus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(too small for phrasal verbs, let alone conjunction)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ym typeface="Wingdings" pitchFamily="2" charset="2"/>
              </a:rPr>
              <a:t>Coming soon: 1M</a:t>
            </a:r>
            <a:r>
              <a:rPr lang="en-US" sz="2000" baseline="30000" dirty="0">
                <a:sym typeface="Wingdings" pitchFamily="2" charset="2"/>
              </a:rPr>
              <a:t>2</a:t>
            </a:r>
            <a:r>
              <a:rPr lang="en-US" sz="2000" dirty="0">
                <a:sym typeface="Wingdings" pitchFamily="2" charset="2"/>
              </a:rPr>
              <a:t> words (Google?)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sym typeface="Wingdings" pitchFamily="2" charset="2"/>
              </a:rPr>
              <a:t>Large enough to see associations of pairs of content words (collocations)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“give” + $$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“save” + “whale”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“save” + “extinction”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ym typeface="Wingdings" pitchFamily="2" charset="2"/>
              </a:rPr>
              <a:t>“risk” &lt;valued object&gt; for &lt;purpose&gt;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2A6476F-E5CF-6F2C-B191-AAEA119A5927}"/>
              </a:ext>
            </a:extLst>
          </p:cNvPr>
          <p:cNvSpPr/>
          <p:nvPr/>
        </p:nvSpPr>
        <p:spPr>
          <a:xfrm>
            <a:off x="588238" y="4551752"/>
            <a:ext cx="1068635" cy="545166"/>
          </a:xfrm>
          <a:prstGeom prst="wedgeRoundRectCallout">
            <a:avLst>
              <a:gd name="adj1" fmla="val 84320"/>
              <a:gd name="adj2" fmla="val -223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2014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6424817-AE7D-5D01-E483-372C61D32262}"/>
              </a:ext>
            </a:extLst>
          </p:cNvPr>
          <p:cNvSpPr/>
          <p:nvPr/>
        </p:nvSpPr>
        <p:spPr>
          <a:xfrm>
            <a:off x="5508899" y="5222116"/>
            <a:ext cx="1068635" cy="545166"/>
          </a:xfrm>
          <a:prstGeom prst="wedgeRoundRectCallout">
            <a:avLst>
              <a:gd name="adj1" fmla="val -74710"/>
              <a:gd name="adj2" fmla="val 20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Hanks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57C651F-FB10-6A50-3D7B-034CE40D5E63}"/>
              </a:ext>
            </a:extLst>
          </p:cNvPr>
          <p:cNvSpPr/>
          <p:nvPr/>
        </p:nvSpPr>
        <p:spPr>
          <a:xfrm>
            <a:off x="7079734" y="5668907"/>
            <a:ext cx="2099950" cy="598077"/>
          </a:xfrm>
          <a:prstGeom prst="wedgeRoundRectCallout">
            <a:avLst>
              <a:gd name="adj1" fmla="val -74710"/>
              <a:gd name="adj2" fmla="val 20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Fillmore &amp; Atkins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6004-2A38-FEF9-3763-257E96B6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98AB3EE5-369B-01E3-7EC0-44E8BDBC4F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9B7DB7B2-46E4-2FA3-3460-D21CA6BC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A2AE090D-8695-522D-9919-0511EA78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E3D278E7-01B1-74B6-BD58-D9516B7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6EC3D4A-1451-6681-F683-A139463C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35163C6A-8516-7327-D2FF-0773F540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6A757-DEAC-A4EE-E07A-8DC0BB17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5FFDC05-CDC5-0407-B110-DC2C0255DA67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</a:t>
            </a:r>
          </a:p>
          <a:p>
            <a:pPr algn="ctr"/>
            <a:r>
              <a:rPr lang="en-US" sz="2400" dirty="0"/>
              <a:t>and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1C185-5011-4D58-BC24-583F177B4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413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5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93B4-C478-DD66-BDC7-4C83C70A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E3DDDA-D35D-06AC-F450-D4B2953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predictable contexts </a:t>
            </a:r>
            <a:r>
              <a:rPr lang="en-US" sz="3600" dirty="0">
                <a:sym typeface="Wingdings" pitchFamily="2" charset="2"/>
              </a:rPr>
              <a:t> Faster reaction times (RT)</a:t>
            </a:r>
            <a:br>
              <a:rPr lang="en-US" sz="3600" dirty="0">
                <a:sym typeface="Wingdings" pitchFamily="2" charset="2"/>
              </a:rPr>
            </a:br>
            <a:r>
              <a:rPr lang="en-US" sz="3600" dirty="0">
                <a:sym typeface="Wingdings" pitchFamily="2" charset="2"/>
              </a:rPr>
              <a:t>(Predictability can be estimated from corpora)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order effect: Word Frequency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𝐾𝑒𝑛𝑛𝑒𝑑𝑦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3"/>
                <a:r>
                  <a:rPr lang="en-US" dirty="0"/>
                  <a:t>for most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effect: Word Associations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Subjects respond quicker and more accurately to “nurse”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when it is predictable from context (priming)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81D7B8E-9B1F-8F64-5103-C30774996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77461-4719-0880-08CA-E3FC0FCC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628B-4CBC-0B7B-549D-8B06A2ED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D2C3-B25C-8DB4-5818-88D660C1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152AA-8491-5425-FD77-A51F51F9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28" y="447408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24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8442-FD2D-EE8C-5B66-ECBAA995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</p:spPr>
            <p:txBody>
              <a:bodyPr/>
              <a:lstStyle/>
              <a:p>
                <a:r>
                  <a:rPr lang="en-US" dirty="0"/>
                  <a:t>Zipf’s Law: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85C763A9-205C-774C-2614-582AFFBF0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4114800" cy="2804795"/>
              </a:xfrm>
              <a:blipFill>
                <a:blip r:embed="rId2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609E8-313C-5ADF-36FA-E5DE41C3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48DCD-4AD3-11CF-CB08-1A44415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60FC4-6BAB-39BD-3E39-7E0BDB5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C14D83-209C-3789-6748-578BE611E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0206" y="224344"/>
            <a:ext cx="6264768" cy="6132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/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Function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4D58608B-A96A-9D28-AC96-72C538C0A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93" y="1021143"/>
                <a:ext cx="2226465" cy="834972"/>
              </a:xfrm>
              <a:prstGeom prst="wedgeRoundRectCallout">
                <a:avLst>
                  <a:gd name="adj1" fmla="val 74289"/>
                  <a:gd name="adj2" fmla="val -5127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/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Zipf’s Law is a rule of thumb,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probabilities need to sum to 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doesn’t converge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function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: content words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 effect: higher </a:t>
                </a:r>
                <a:r>
                  <a:rPr lang="en-US" sz="2400" dirty="0" err="1"/>
                  <a:t>freq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faster reaction times (RT)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3E533F-B527-6279-D72F-E6426C33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9" y="2934889"/>
                <a:ext cx="5397189" cy="3568541"/>
              </a:xfrm>
              <a:prstGeom prst="rect">
                <a:avLst/>
              </a:prstGeom>
              <a:blipFill>
                <a:blip r:embed="rId5"/>
                <a:stretch>
                  <a:fillRect l="-1647" t="-1060" r="-1412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421028-AA5A-1254-1200-AE52E118306E}"/>
              </a:ext>
            </a:extLst>
          </p:cNvPr>
          <p:cNvSpPr/>
          <p:nvPr/>
        </p:nvSpPr>
        <p:spPr>
          <a:xfrm>
            <a:off x="4232792" y="6257229"/>
            <a:ext cx="7053268" cy="492402"/>
          </a:xfrm>
          <a:prstGeom prst="wedgeRoundRectCallout">
            <a:avLst>
              <a:gd name="adj1" fmla="val -10555"/>
              <a:gd name="adj2" fmla="val -65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Figure from Shannon’s paper on entropy of English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/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Content Words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2B214C34-5976-BCC1-FEBE-9E932B47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61" y="3732485"/>
                <a:ext cx="2226465" cy="808399"/>
              </a:xfrm>
              <a:prstGeom prst="wedgeRoundRectCallout">
                <a:avLst>
                  <a:gd name="adj1" fmla="val 91117"/>
                  <a:gd name="adj2" fmla="val 5053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86A498-6DF8-6958-64DA-CFB621CDFAB8}"/>
              </a:ext>
            </a:extLst>
          </p:cNvPr>
          <p:cNvCxnSpPr/>
          <p:nvPr/>
        </p:nvCxnSpPr>
        <p:spPr>
          <a:xfrm>
            <a:off x="6539033" y="2627227"/>
            <a:ext cx="506711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/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41C3E28D-A51A-EDD4-86DD-C0CB65CD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034" y="2355144"/>
                <a:ext cx="674236" cy="367748"/>
              </a:xfrm>
              <a:prstGeom prst="wedgeRoundRectCallout">
                <a:avLst>
                  <a:gd name="adj1" fmla="val -70440"/>
                  <a:gd name="adj2" fmla="val 2654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236142A-D275-A5D8-CC0F-D5BF7251D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057136" cy="10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FF15C-0CDC-E1C5-3B60-13BE8DDC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442B5B-76D5-39BF-AA61-3F8312B12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" y="3589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6B5D1B-2C2A-BD02-6378-AA91A426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contexts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76066-8EDC-181E-DCDD-AA21FA14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for people</a:t>
            </a:r>
          </a:p>
          <a:p>
            <a:pPr lvl="1"/>
            <a:r>
              <a:rPr lang="en-US" dirty="0"/>
              <a:t>Subjects respond quicker and more accurately</a:t>
            </a:r>
          </a:p>
          <a:p>
            <a:pPr lvl="1"/>
            <a:r>
              <a:rPr lang="en-US" dirty="0"/>
              <a:t>when contexts are predictable</a:t>
            </a:r>
          </a:p>
          <a:p>
            <a:r>
              <a:rPr lang="en-US" dirty="0"/>
              <a:t>Also, easier for machines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Bots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Vision</a:t>
            </a:r>
          </a:p>
          <a:p>
            <a:r>
              <a:rPr lang="en-US" dirty="0"/>
              <a:t>Predictability varies over many factors: genre, time, space,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54FBB-879F-38BC-2343-BAC4DBE3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8BFE-E0C8-3A10-D04F-7AC6930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56F2C-1991-23D1-2903-8AC3A0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05DC6-650F-B333-2B4A-B08E5CD1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664" y="9388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35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68E02878-1513-A0C0-7448-156DDB7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C2068-2DFE-5FA9-CA86-9183AFF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021B-4845-3584-3030-E1AE5A39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225F-C200-2041-A7CD-E19BA3E33783}" type="datetime1">
              <a:rPr lang="en-US" smtClean="0"/>
              <a:t>7/21/25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03475-3538-2737-276E-AFD57F04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170C-11AE-9ADA-BBB9-3C7A2B3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6B3B0C1-B925-B43F-2BB2-FB1BC26460E7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535C4DF-9ECA-F6F5-BDD6-2B7FB1AF3122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0E22FE8-9B53-F1F9-745B-E3AB5ED46A56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361B12-BCAA-EE81-BD93-AC2A368A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789" y="0"/>
            <a:ext cx="1451518" cy="14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8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D1F4B-8197-431B-4776-5963485F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86-086F-AC00-5036-C96D3CA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3EB56-9E8B-889D-E390-E9DF1E6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4218F-6CC0-11DC-AE0D-40570CAE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357C1-3245-288D-5BBE-069F237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036579D9-A1A1-9653-C960-2F19078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EA6125FA-F058-5CD9-9113-F712EDCC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2D9AEC31-0C66-CF01-3073-A5E75A8A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B297574-BD2E-DBD1-9890-B7005CBF7657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5D3DC-7A52-C760-3B33-3DD25F6E3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269" y="4456241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0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B10-5B93-85E4-5432-4FD1BBDE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Urn Models</a:t>
                </a:r>
              </a:p>
              <a:p>
                <a:r>
                  <a:rPr lang="en-US" dirty="0"/>
                  <a:t>Events:</a:t>
                </a:r>
              </a:p>
              <a:p>
                <a:pPr lvl="1"/>
                <a:r>
                  <a:rPr lang="en-US" dirty="0"/>
                  <a:t>A corpus: a sample of a population</a:t>
                </a:r>
              </a:p>
              <a:p>
                <a:pPr lvl="1"/>
                <a:r>
                  <a:rPr lang="en-US" dirty="0"/>
                  <a:t>Picking next word is like a coin toss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the probability of heads</a:t>
                </a:r>
              </a:p>
              <a:p>
                <a:pPr lvl="2"/>
                <a:r>
                  <a:rPr lang="en-US" dirty="0"/>
                  <a:t>The next word is “Kennedy”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 the probability of tails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of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</a:t>
                </a:r>
              </a:p>
              <a:p>
                <a:r>
                  <a:rPr lang="en-US" dirty="0"/>
                  <a:t>Binomial is one of many models</a:t>
                </a:r>
              </a:p>
              <a:p>
                <a:pPr lvl="1"/>
                <a:r>
                  <a:rPr lang="en-US" dirty="0"/>
                  <a:t>Binomial: Logistic Regression</a:t>
                </a:r>
              </a:p>
              <a:p>
                <a:pPr lvl="1"/>
                <a:r>
                  <a:rPr lang="en-US" dirty="0"/>
                  <a:t>Multinomial: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16C40-F83A-9D4B-E3A9-823DD020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7389" cy="4351338"/>
              </a:xfrm>
              <a:blipFill>
                <a:blip r:embed="rId2"/>
                <a:stretch>
                  <a:fillRect l="-1626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screenshot of a web page&#10;&#10;Description automatically generated">
            <a:extLst>
              <a:ext uri="{FF2B5EF4-FFF2-40B4-BE49-F238E27FC236}">
                <a16:creationId xmlns:a16="http://schemas.microsoft.com/office/drawing/2014/main" id="{D6770221-F791-7C17-87D1-F3ACBDCA9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4169" y="1686161"/>
            <a:ext cx="6477831" cy="46701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AF549-A0F3-DE2A-E0F5-64525D44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0171-FD94-61ED-EFBA-EF775D75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888A-A003-D5D3-99AB-AABE463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C6F95-6E02-9F2E-7C81-47FC60ED3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000" y="50920"/>
            <a:ext cx="1595000" cy="15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9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A462-FA08-21DA-4D6B-82192015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sz="3600" dirty="0"/>
              <a:t>Combining Models with 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2267-A133-B857-A48A-5188900193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(from Probability)</a:t>
            </a:r>
          </a:p>
          <a:p>
            <a:pPr lvl="1"/>
            <a:r>
              <a:rPr lang="en-US" dirty="0"/>
              <a:t>Binomial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Exponential</a:t>
            </a:r>
          </a:p>
          <a:p>
            <a:r>
              <a:rPr lang="en-US" dirty="0"/>
              <a:t>Observations: Corpora</a:t>
            </a:r>
          </a:p>
          <a:p>
            <a:r>
              <a:rPr lang="en-US" dirty="0"/>
              <a:t>Assumptions: IID</a:t>
            </a:r>
          </a:p>
          <a:p>
            <a:pPr lvl="1"/>
            <a:r>
              <a:rPr lang="en-US" sz="1900" dirty="0">
                <a:hlinkClick r:id="rId2"/>
              </a:rPr>
              <a:t>https://en.wikipedia.org/wiki/Independent_and_identically_distributed_random_variables</a:t>
            </a:r>
            <a:r>
              <a:rPr lang="en-US" sz="19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What is the probability of finding </a:t>
                </a:r>
              </a:p>
              <a:p>
                <a:pPr lvl="2"/>
                <a:r>
                  <a:rPr lang="en-US" dirty="0"/>
                  <a:t>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instances of “Kennedy” </a:t>
                </a:r>
              </a:p>
              <a:p>
                <a:pPr lvl="2"/>
                <a:r>
                  <a:rPr lang="en-US" dirty="0"/>
                  <a:t>in a sample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words?</a:t>
                </a:r>
              </a:p>
              <a:p>
                <a:pPr lvl="1"/>
                <a:r>
                  <a:rPr lang="en-US" dirty="0"/>
                  <a:t>Model: binomial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Observations: Brown Corpus</a:t>
                </a:r>
              </a:p>
              <a:p>
                <a:pPr lvl="2"/>
                <a:r>
                  <a:rPr lang="en-US" dirty="0"/>
                  <a:t>Sample size: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1M words</a:t>
                </a:r>
              </a:p>
              <a:p>
                <a:pPr lvl="2"/>
                <a:r>
                  <a:rPr lang="en-US" dirty="0" err="1"/>
                  <a:t>freq</a:t>
                </a:r>
                <a:r>
                  <a:rPr lang="en-US" dirty="0"/>
                  <a:t>(“Kennedy”)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Fitting the model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=104/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Challenge(s): IID assumption</a:t>
                </a:r>
              </a:p>
              <a:p>
                <a:pPr lvl="2"/>
                <a:r>
                  <a:rPr lang="en-US" dirty="0"/>
                  <a:t>“Kennedy” is more frequent</a:t>
                </a:r>
              </a:p>
              <a:p>
                <a:pPr lvl="2"/>
                <a:r>
                  <a:rPr lang="en-US" dirty="0"/>
                  <a:t>in news in 1960s than religion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7FEFD3-AC5E-2A26-CAC8-25CD1BBD0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1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ACE04-BA3B-E23E-A622-E6F3B928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292D5-EF1D-4331-1F97-8D8F8BEF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4F16E-915B-6CD2-E4B2-3FDC2A5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01141-F9F5-150A-DC0D-99A1118B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" y="484430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1" name="Oval 3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2" name="Oval 4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3" name="Oval 5"/>
          <p:cNvSpPr>
            <a:spLocks noChangeArrowheads="1"/>
          </p:cNvSpPr>
          <p:nvPr/>
        </p:nvSpPr>
        <p:spPr bwMode="auto">
          <a:xfrm>
            <a:off x="2743200" y="3474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4" name="Oval 6"/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6858000" y="4998125"/>
            <a:ext cx="3429000" cy="519351"/>
          </a:xfrm>
          <a:prstGeom prst="ellips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/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427786-FCE8-F245-38AF-7CD0F43633C1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factors, </a:t>
            </a:r>
            <a:r>
              <a:rPr lang="en-US" sz="2400" dirty="0" err="1"/>
              <a:t>e.g</a:t>
            </a:r>
            <a:r>
              <a:rPr lang="en-US" sz="2400" dirty="0"/>
              <a:t>, genre,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45370-A2E6-E6D9-EE9B-5EA07B09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6" y="4710274"/>
            <a:ext cx="1646075" cy="16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8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2895600" y="1114426"/>
            <a:ext cx="77724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 bwMode="auto">
          <a:xfrm>
            <a:off x="1524000" y="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Oval 4"/>
          <p:cNvSpPr>
            <a:spLocks noChangeArrowheads="1"/>
          </p:cNvSpPr>
          <p:nvPr/>
        </p:nvSpPr>
        <p:spPr bwMode="auto">
          <a:xfrm>
            <a:off x="4191000" y="37789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1" name="Oval 5"/>
          <p:cNvSpPr>
            <a:spLocks noChangeArrowheads="1"/>
          </p:cNvSpPr>
          <p:nvPr/>
        </p:nvSpPr>
        <p:spPr bwMode="auto">
          <a:xfrm>
            <a:off x="4191000" y="50743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8902" name="Oval 6"/>
          <p:cNvSpPr>
            <a:spLocks noChangeArrowheads="1"/>
          </p:cNvSpPr>
          <p:nvPr/>
        </p:nvSpPr>
        <p:spPr bwMode="auto">
          <a:xfrm>
            <a:off x="4191000" y="2559725"/>
            <a:ext cx="6477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3B927B8-24AA-DFCA-D994-69DDCC72D6AE}"/>
              </a:ext>
            </a:extLst>
          </p:cNvPr>
          <p:cNvSpPr/>
          <p:nvPr/>
        </p:nvSpPr>
        <p:spPr>
          <a:xfrm>
            <a:off x="80289" y="5410091"/>
            <a:ext cx="4027820" cy="1311384"/>
          </a:xfrm>
          <a:prstGeom prst="wedgeRoundRectCallout">
            <a:avLst>
              <a:gd name="adj1" fmla="val 56033"/>
              <a:gd name="adj2" fmla="val -8054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news type (reportage vs. editorial)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C0EC1-6263-664A-721A-3DF5BAD6D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334" y="2075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animBg="1"/>
      <p:bldP spid="208901" grpId="0" animBg="1"/>
      <p:bldP spid="20890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5AB10-BB71-6C5D-FB82-8478F735E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414" y="67374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741AA-E47E-D9E1-2085-706FF68E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Priming &amp; Self-Priming (Burstiness)</a:t>
            </a:r>
            <a:br>
              <a:rPr lang="en-US" dirty="0"/>
            </a:br>
            <a:r>
              <a:rPr lang="en-US" sz="3200" dirty="0"/>
              <a:t>Reality is easier than chance (Uniform/Poisson)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 order effect</a:t>
                </a:r>
              </a:p>
              <a:p>
                <a:pPr lvl="1"/>
                <a:r>
                  <a:rPr lang="en-US" dirty="0"/>
                  <a:t>Word Frequency (easier than uniform)</a:t>
                </a:r>
              </a:p>
              <a:p>
                <a:pPr lvl="1"/>
                <a:r>
                  <a:rPr lang="en-US" dirty="0"/>
                  <a:t>High frequency words are more predictable than low frequency words</a:t>
                </a:r>
              </a:p>
              <a:p>
                <a:pPr lvl="2"/>
                <a:r>
                  <a:rPr lang="en-US" dirty="0"/>
                  <a:t>High Frequency: function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Low Frequency: content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𝐾𝑒𝑛𝑛𝑒𝑑𝑦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 order effect(s)</a:t>
                </a:r>
              </a:p>
              <a:p>
                <a:pPr lvl="1"/>
                <a:r>
                  <a:rPr lang="en-US" dirty="0"/>
                  <a:t>Priming: </a:t>
                </a:r>
                <a:r>
                  <a:rPr lang="en-US" i="1" dirty="0"/>
                  <a:t>doctor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>
                    <a:sym typeface="Wingdings" pitchFamily="2" charset="2"/>
                  </a:rPr>
                  <a:t>nurse </a:t>
                </a:r>
                <a:r>
                  <a:rPr lang="en-US" dirty="0">
                    <a:sym typeface="Wingdings" pitchFamily="2" charset="2"/>
                  </a:rPr>
                  <a:t>(easier than independence)</a:t>
                </a:r>
                <a:endParaRPr lang="en-US" i="1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Self-priming (Burstiness/Contagiousness):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  <a:r>
                  <a:rPr lang="en-US" dirty="0">
                    <a:sym typeface="Wingdings" pitchFamily="2" charset="2"/>
                  </a:rPr>
                  <a:t>  </a:t>
                </a:r>
                <a:r>
                  <a:rPr lang="en-US" i="1" dirty="0">
                    <a:sym typeface="Wingdings" pitchFamily="2" charset="2"/>
                  </a:rPr>
                  <a:t>Kennedy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Holds for both “Kennedy” and “said”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But stronger for good keywords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Words with more content  More predictable from context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Easier than Poisson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200B25-1C99-E8FC-CD2B-99FA23911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668C4-8674-2113-56EB-418F97A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12BAD-0CF8-DA45-BDB8-0D96E11789F2}" type="datetime1">
              <a:rPr lang="en-US" smtClean="0"/>
              <a:t>7/21/25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BDC7A-74D9-4933-D8FF-AF5D65B0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D72-A7F2-AB14-7980-7C23505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4C623-65AF-0A95-B7FB-E81AD30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028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3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1452-4604-2BDF-6AD2-70C89CB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4D7-ABB2-C273-3327-50B9FD95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03C0-91FD-1A4D-1EC9-0372E397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Bigger Picture: A personal perspective not found in textbooks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Corpora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157A5-B3D0-BEA5-6457-C8CA0D39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925EF-E9B2-BEC1-9511-A6780CFFF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9B44-4BD2-6C13-6604-DA30C4AB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8D405-EF86-E10C-CAFA-28A2B430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716" y="0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B05CF6-B9DD-CC09-BCC5-AB36AB10F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7"/>
          <a:stretch>
            <a:fillRect/>
          </a:stretch>
        </p:blipFill>
        <p:spPr>
          <a:xfrm>
            <a:off x="0" y="1436436"/>
            <a:ext cx="5181600" cy="2659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6" y="136525"/>
            <a:ext cx="9700878" cy="1325563"/>
          </a:xfrm>
        </p:spPr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9965" y="3614686"/>
            <a:ext cx="4761510" cy="321576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FA8135-B4C1-A007-3793-F79382F8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696" y="38482"/>
            <a:ext cx="1620175" cy="16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" y="6369050"/>
            <a:ext cx="2743200" cy="365125"/>
          </a:xfrm>
        </p:spPr>
        <p:txBody>
          <a:bodyPr/>
          <a:lstStyle/>
          <a:p>
            <a:fld id="{5497FFCF-7C11-0D4F-AE43-979DBC2AD685}" type="datetime1">
              <a:rPr lang="en-US" smtClean="0"/>
              <a:t>7/21/25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1436436"/>
            <a:ext cx="1857227" cy="27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39" y="4269958"/>
            <a:ext cx="18923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" y="4111404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965" y="1762535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69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2889-2F22-FD21-C7DA-2785DD580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68639F-DD4C-7B01-7026-668E3E868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Intermission 1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83F89D3-0C86-E4A0-5BD9-586F33FE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33100-F341-B644-B4E1-E597583B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DE173-3E65-8404-DBDC-05AD6E7C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47DCA-7C33-0C10-50F7-7A5A2536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E4CA7-A98B-B8CE-E309-2BC1C300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174" y="23813"/>
            <a:ext cx="1749998" cy="17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C772-D7B0-2337-D138-C747021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AD72-8C33-0B2D-864D-B67C094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244C-D0B6-89FE-1587-5832AA05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Bigger Picture: A personal perspective not found in textbooks</a:t>
            </a:r>
          </a:p>
          <a:p>
            <a:r>
              <a:rPr lang="en-US" dirty="0"/>
              <a:t>Corpora</a:t>
            </a:r>
          </a:p>
          <a:p>
            <a:r>
              <a:rPr lang="en-US" dirty="0"/>
              <a:t>Lexical Semantics</a:t>
            </a:r>
          </a:p>
          <a:p>
            <a:r>
              <a:rPr lang="en-US" dirty="0"/>
              <a:t>Word Associations</a:t>
            </a:r>
          </a:p>
          <a:p>
            <a:r>
              <a:rPr lang="en-US" dirty="0"/>
              <a:t>Information Theory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AC274-7653-9EFF-AD21-F0D1FB59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2A751-4AE4-7DA2-9B3A-01509D3D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6C1C5-6495-9DF5-0FD9-A1E479DB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A4D08-1ACA-4DA0-CFDE-90C43957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757" y="447408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1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178C03-A3CA-AC85-5B47-CFA219FC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Bigger Picture:</a:t>
            </a:r>
            <a:br>
              <a:rPr lang="en-US" dirty="0"/>
            </a:br>
            <a:r>
              <a:rPr lang="en-US" sz="2800" dirty="0"/>
              <a:t>A personal perspective not found in textbooks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22B765-1FF1-D94E-148C-0B8DA53E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Connecting the Dots</a:t>
            </a:r>
          </a:p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BB50B3-4FC4-D0CD-847D-90B9ADD33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0655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FACCDA-9029-E00B-9093-A62646D06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Past, Present and Future</a:t>
            </a:r>
          </a:p>
          <a:p>
            <a:r>
              <a:rPr lang="en-US" dirty="0"/>
              <a:t>Where have we been and where are we going?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5A667D4-F525-8CBD-E482-B686C2C71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Past: PMI</a:t>
            </a:r>
          </a:p>
          <a:p>
            <a:r>
              <a:rPr lang="en-US" dirty="0"/>
              <a:t>Present</a:t>
            </a:r>
          </a:p>
          <a:p>
            <a:r>
              <a:rPr lang="en-US" dirty="0"/>
              <a:t>Future: Bots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DD02-8CC3-331F-DA2D-41A3F52D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72B4-DC78-EE40-91AB-1CDA4425600D}" type="datetime1">
              <a:rPr lang="en-US" smtClean="0"/>
              <a:t>7/21/25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05D99-B518-3F7A-61A8-CF160241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442-CE9E-3548-BB09-7C27798E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8E449CA5-9A06-5279-6FC9-F6842BEF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07" y="3821113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D1595BC-EC59-BEDF-DA73-DB980398EF29}"/>
              </a:ext>
            </a:extLst>
          </p:cNvPr>
          <p:cNvSpPr/>
          <p:nvPr/>
        </p:nvSpPr>
        <p:spPr>
          <a:xfrm>
            <a:off x="6933796" y="5772666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98D6BD-E88C-121B-F8B1-9CADA26719B5}"/>
              </a:ext>
            </a:extLst>
          </p:cNvPr>
          <p:cNvSpPr/>
          <p:nvPr/>
        </p:nvSpPr>
        <p:spPr>
          <a:xfrm>
            <a:off x="1582338" y="2721285"/>
            <a:ext cx="1731804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F29FE9-CF39-E512-C621-F04A792FFD8D}"/>
              </a:ext>
            </a:extLst>
          </p:cNvPr>
          <p:cNvSpPr/>
          <p:nvPr/>
        </p:nvSpPr>
        <p:spPr>
          <a:xfrm>
            <a:off x="1582338" y="5665951"/>
            <a:ext cx="1821014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677F1F-2C31-3FF1-6425-141858A86061}"/>
              </a:ext>
            </a:extLst>
          </p:cNvPr>
          <p:cNvSpPr/>
          <p:nvPr/>
        </p:nvSpPr>
        <p:spPr>
          <a:xfrm>
            <a:off x="1493128" y="3810093"/>
            <a:ext cx="1406189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18FC096-7E62-08AE-91EE-578235B7E53D}"/>
              </a:ext>
            </a:extLst>
          </p:cNvPr>
          <p:cNvSpPr/>
          <p:nvPr/>
        </p:nvSpPr>
        <p:spPr>
          <a:xfrm>
            <a:off x="3767593" y="2473174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8A7AF22-E80E-E9A4-ED0F-102B94AC62C5}"/>
              </a:ext>
            </a:extLst>
          </p:cNvPr>
          <p:cNvSpPr/>
          <p:nvPr/>
        </p:nvSpPr>
        <p:spPr>
          <a:xfrm>
            <a:off x="4308055" y="4792349"/>
            <a:ext cx="2115790" cy="797951"/>
          </a:xfrm>
          <a:prstGeom prst="wedgeRoundRectCallout">
            <a:avLst>
              <a:gd name="adj1" fmla="val -90084"/>
              <a:gd name="adj2" fmla="val 582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71E641A-8936-17C1-A8B0-0FBB5DBA0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125" y="84963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4"/>
            <a:r>
              <a:rPr lang="en-US" dirty="0"/>
              <a:t>Need to explain “collocations” </a:t>
            </a:r>
          </a:p>
          <a:p>
            <a:pPr lvl="4"/>
            <a:r>
              <a:rPr lang="en-US" dirty="0"/>
              <a:t>and connect the dots between collocations and lexical semantics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7FA27-CBCC-4CF8-5617-99CAA8F3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A64B-4198-FA4F-AC96-9109695E443F}" type="datetime1">
              <a:rPr lang="en-US" smtClean="0"/>
              <a:t>7/21/25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9D88-49F8-ABBC-0EDE-DD49FD9D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6AEB98A2-565C-15F9-9A2E-7E747C0D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525" y="71211"/>
            <a:ext cx="4299355" cy="2903641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C57E0-68DF-BFEF-C473-B027ED7C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908" y="4402378"/>
            <a:ext cx="1953972" cy="1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E261-7EA4-54B6-BBD7-951C626E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1/20/25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8CB3E-09A8-6554-055D-1718B7B8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BUCC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9593</TotalTime>
  <Words>2780</Words>
  <Application>Microsoft Macintosh PowerPoint</Application>
  <PresentationFormat>Widescreen</PresentationFormat>
  <Paragraphs>569</Paragraphs>
  <Slides>50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From PMI to Bots</vt:lpstr>
      <vt:lpstr>Background Reading for Today</vt:lpstr>
      <vt:lpstr>Chapter 6:  Vector Semantics and Embeddings</vt:lpstr>
      <vt:lpstr>PowerPoint Presentation</vt:lpstr>
      <vt:lpstr>Special Issue of International Journal of Lexicography in Memory of Patrick Hanks</vt:lpstr>
      <vt:lpstr>Agenda</vt:lpstr>
      <vt:lpstr>Bigger Picture: A personal perspective not found in textbooks</vt:lpstr>
      <vt:lpstr>From PMI to Bots Connecting the dots between the past and the future</vt:lpstr>
      <vt:lpstr>https://www.chronicle.com/article/im-a-student-you-have-no-idea-how-much-were-using-chatgpt </vt:lpstr>
      <vt:lpstr>Cheating: Do’s and Don’ts</vt:lpstr>
      <vt:lpstr>Bots are more fluent than trustworthy</vt:lpstr>
      <vt:lpstr>Narrative/Hype: Bots are completely “new” But there is much to learn from the Past</vt:lpstr>
      <vt:lpstr>PowerPoint Presentation</vt:lpstr>
      <vt:lpstr>“It never pays to think until you’ve run out of data” – Eric Brill</vt:lpstr>
      <vt:lpstr>A Pendulum Swung Too Far Church, K. 2011. A Pendulum Swung Too Far. Linguistic Issues in Language Technology </vt:lpstr>
      <vt:lpstr>Cognitive Science in 1950s at Harvard (and later MIT &amp; Brown)</vt:lpstr>
      <vt:lpstr>PowerPoint Presentation</vt:lpstr>
      <vt:lpstr>PowerPoint Presentation</vt:lpstr>
      <vt:lpstr>Agenda</vt:lpstr>
      <vt:lpstr>Brown Corpus: Influential over many fields</vt:lpstr>
      <vt:lpstr>Brown Corpus is a Balanced Corpus (Unlike many recent catch-as-catch-can corpora)</vt:lpstr>
      <vt:lpstr>Robert Mercer ACL Lifetime Achievement</vt:lpstr>
      <vt:lpstr>PowerPoint Presentation</vt:lpstr>
      <vt:lpstr>Workshop in Memory of “Chuck” Fillmore Migration from the cold: Minnesota  Berkeley</vt:lpstr>
      <vt:lpstr>“Minnesota Nice” (Stereotypes aren’t nice, but…)</vt:lpstr>
      <vt:lpstr>The “Minnesota Nice” Version</vt:lpstr>
      <vt:lpstr>Self-deprecating humor (but don’t you believe it)</vt:lpstr>
      <vt:lpstr>The Significance of Case for Case: C4C</vt:lpstr>
      <vt:lpstr>Case for Case (C4C): Practical Apps</vt:lpstr>
      <vt:lpstr>Commercial Information Extraction</vt:lpstr>
      <vt:lpstr>Do Read “Case for Case”</vt:lpstr>
      <vt:lpstr>Historical Motivation: A Case for Case From Morphology  MUC</vt:lpstr>
      <vt:lpstr>PowerPoint Presentation</vt:lpstr>
      <vt:lpstr>C4C: Capturing Generalizations over Related Predicates &amp; Arguments</vt:lpstr>
      <vt:lpstr>Case Grammar  Frames / Lexicography Valency  Scripts (Roger Schank) / Lexicography (Sue Atkins)</vt:lpstr>
      <vt:lpstr>When can we expect to learn frames?</vt:lpstr>
      <vt:lpstr>PowerPoint Presentation</vt:lpstr>
      <vt:lpstr>More predictable contexts  Faster reaction times (RT) (Predictability can be estimated from corpora)</vt:lpstr>
      <vt:lpstr>Zipf’s Law: freq ∝1/rank</vt:lpstr>
      <vt:lpstr>Predictable contexts</vt:lpstr>
      <vt:lpstr>Google Ngrams for “Kennedy” Books published since 1500</vt:lpstr>
      <vt:lpstr>Google Trends for “Kennedy”:  Queries over 12 months (7/24-7/25)</vt:lpstr>
      <vt:lpstr>Probability Theory</vt:lpstr>
      <vt:lpstr>Statistics: Combining Models with Observations</vt:lpstr>
      <vt:lpstr>PowerPoint Presentation</vt:lpstr>
      <vt:lpstr>PowerPoint Presentation</vt:lpstr>
      <vt:lpstr>PowerPoint Presentation</vt:lpstr>
      <vt:lpstr>Priming &amp; Self-Priming (Burstiness) Reality is easier than chance (Uniform/Poisson)</vt:lpstr>
      <vt:lpstr>Agenda</vt:lpstr>
      <vt:lpstr>Intermission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168</cp:revision>
  <dcterms:created xsi:type="dcterms:W3CDTF">2025-07-14T23:10:18Z</dcterms:created>
  <dcterms:modified xsi:type="dcterms:W3CDTF">2025-07-21T15:13:46Z</dcterms:modified>
</cp:coreProperties>
</file>